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4"/>
  </p:notesMasterIdLst>
  <p:sldIdLst>
    <p:sldId id="279" r:id="rId2"/>
    <p:sldId id="280" r:id="rId3"/>
    <p:sldId id="281" r:id="rId4"/>
    <p:sldId id="258" r:id="rId5"/>
    <p:sldId id="261" r:id="rId6"/>
    <p:sldId id="260" r:id="rId7"/>
    <p:sldId id="282" r:id="rId8"/>
    <p:sldId id="262" r:id="rId9"/>
    <p:sldId id="256" r:id="rId10"/>
    <p:sldId id="263" r:id="rId11"/>
    <p:sldId id="268" r:id="rId12"/>
    <p:sldId id="283" r:id="rId13"/>
    <p:sldId id="284" r:id="rId14"/>
    <p:sldId id="264" r:id="rId15"/>
    <p:sldId id="257" r:id="rId16"/>
    <p:sldId id="267" r:id="rId17"/>
    <p:sldId id="269" r:id="rId18"/>
    <p:sldId id="285" r:id="rId19"/>
    <p:sldId id="286" r:id="rId20"/>
    <p:sldId id="287" r:id="rId21"/>
    <p:sldId id="289" r:id="rId22"/>
    <p:sldId id="290" r:id="rId23"/>
    <p:sldId id="291" r:id="rId24"/>
    <p:sldId id="292" r:id="rId25"/>
    <p:sldId id="293" r:id="rId26"/>
    <p:sldId id="294" r:id="rId27"/>
    <p:sldId id="295" r:id="rId28"/>
    <p:sldId id="271" r:id="rId29"/>
    <p:sldId id="275" r:id="rId30"/>
    <p:sldId id="276" r:id="rId31"/>
    <p:sldId id="278" r:id="rId32"/>
    <p:sldId id="302" r:id="rId33"/>
    <p:sldId id="270" r:id="rId34"/>
    <p:sldId id="272" r:id="rId35"/>
    <p:sldId id="273" r:id="rId36"/>
    <p:sldId id="297" r:id="rId37"/>
    <p:sldId id="298" r:id="rId38"/>
    <p:sldId id="296" r:id="rId39"/>
    <p:sldId id="299" r:id="rId40"/>
    <p:sldId id="300" r:id="rId41"/>
    <p:sldId id="301" r:id="rId42"/>
    <p:sldId id="303"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09" autoAdjust="0"/>
  </p:normalViewPr>
  <p:slideViewPr>
    <p:cSldViewPr>
      <p:cViewPr varScale="1">
        <p:scale>
          <a:sx n="75" d="100"/>
          <a:sy n="75" d="100"/>
        </p:scale>
        <p:origin x="-270"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63B40E-FED2-411F-9526-08B75CB5DECE}" type="datetimeFigureOut">
              <a:rPr lang="en-US" smtClean="0"/>
              <a:pPr/>
              <a:t>4/9/2015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F00EDA-C870-4C57-8DB4-AFE4464924D8}" type="slidenum">
              <a:rPr lang="en-US" smtClean="0"/>
              <a:pPr/>
              <a:t>‹#›</a:t>
            </a:fld>
            <a:endParaRPr lang="en-US"/>
          </a:p>
        </p:txBody>
      </p:sp>
    </p:spTree>
    <p:extLst>
      <p:ext uri="{BB962C8B-B14F-4D97-AF65-F5344CB8AC3E}">
        <p14:creationId xmlns:p14="http://schemas.microsoft.com/office/powerpoint/2010/main" val="13236550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see that</a:t>
            </a:r>
            <a:r>
              <a:rPr lang="en-US" baseline="0" dirty="0" smtClean="0"/>
              <a:t> the pyramids closest to us are in front of the pyramids in the back.  </a:t>
            </a:r>
            <a:endParaRPr lang="en-US" dirty="0"/>
          </a:p>
        </p:txBody>
      </p:sp>
      <p:sp>
        <p:nvSpPr>
          <p:cNvPr id="4" name="Slide Number Placeholder 3"/>
          <p:cNvSpPr>
            <a:spLocks noGrp="1"/>
          </p:cNvSpPr>
          <p:nvPr>
            <p:ph type="sldNum" sz="quarter" idx="10"/>
          </p:nvPr>
        </p:nvSpPr>
        <p:spPr/>
        <p:txBody>
          <a:bodyPr/>
          <a:lstStyle/>
          <a:p>
            <a:fld id="{6DF00EDA-C870-4C57-8DB4-AFE4464924D8}"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method, known as </a:t>
            </a:r>
            <a:r>
              <a:rPr lang="en-US" i="1" dirty="0" smtClean="0"/>
              <a:t>mathematical</a:t>
            </a:r>
            <a:r>
              <a:rPr lang="en-US" dirty="0" smtClean="0"/>
              <a:t>, </a:t>
            </a:r>
            <a:r>
              <a:rPr lang="en-US" i="1" dirty="0" smtClean="0"/>
              <a:t>linear</a:t>
            </a:r>
            <a:r>
              <a:rPr lang="en-US" dirty="0" smtClean="0"/>
              <a:t> or </a:t>
            </a:r>
            <a:r>
              <a:rPr lang="en-US" i="1" dirty="0" smtClean="0"/>
              <a:t>Renaissance</a:t>
            </a:r>
            <a:r>
              <a:rPr lang="en-US" dirty="0" smtClean="0"/>
              <a:t> perspective, was first demonstrated by </a:t>
            </a:r>
            <a:r>
              <a:rPr lang="en-US" dirty="0" err="1" smtClean="0"/>
              <a:t>Filippo</a:t>
            </a:r>
            <a:r>
              <a:rPr lang="en-US" dirty="0" smtClean="0"/>
              <a:t> Brunelleschi around 1413-1420. Through a series of visual experiments, including tracing reflections on mirrors, he developed his theories and understanding of perspective drawing.</a:t>
            </a:r>
            <a:endParaRPr lang="en-US" dirty="0"/>
          </a:p>
        </p:txBody>
      </p:sp>
      <p:sp>
        <p:nvSpPr>
          <p:cNvPr id="4" name="Slide Number Placeholder 3"/>
          <p:cNvSpPr>
            <a:spLocks noGrp="1"/>
          </p:cNvSpPr>
          <p:nvPr>
            <p:ph type="sldNum" sz="quarter" idx="10"/>
          </p:nvPr>
        </p:nvSpPr>
        <p:spPr/>
        <p:txBody>
          <a:bodyPr/>
          <a:lstStyle/>
          <a:p>
            <a:fld id="{6DF00EDA-C870-4C57-8DB4-AFE4464924D8}" type="slidenum">
              <a:rPr lang="en-US" smtClean="0"/>
              <a:pPr/>
              <a:t>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All</a:t>
            </a:r>
            <a:r>
              <a:rPr lang="en-US" baseline="0" dirty="0" smtClean="0"/>
              <a:t> of the lines converge at a single point that is at about his eye level.  As the pillars go back they appear to get smaller and closer together. They also </a:t>
            </a:r>
            <a:r>
              <a:rPr lang="en-US" baseline="0" dirty="0" err="1" smtClean="0"/>
              <a:t>ovelap</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DF00EDA-C870-4C57-8DB4-AFE4464924D8}" type="slidenum">
              <a:rPr lang="en-US" smtClean="0"/>
              <a:pPr/>
              <a:t>10</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F00EDA-C870-4C57-8DB4-AFE4464924D8}" type="slidenum">
              <a:rPr lang="en-US" smtClean="0"/>
              <a:pPr/>
              <a:t>15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know that the train tracks in reality are parallel</a:t>
            </a:r>
            <a:r>
              <a:rPr lang="en-US" baseline="0" dirty="0" smtClean="0"/>
              <a:t> to each other, but due to the way we see they seem to converge at a single point creating  the appearance of space. </a:t>
            </a:r>
            <a:endParaRPr lang="en-US" dirty="0"/>
          </a:p>
        </p:txBody>
      </p:sp>
      <p:sp>
        <p:nvSpPr>
          <p:cNvPr id="4" name="Slide Number Placeholder 3"/>
          <p:cNvSpPr>
            <a:spLocks noGrp="1"/>
          </p:cNvSpPr>
          <p:nvPr>
            <p:ph type="sldNum" sz="quarter" idx="10"/>
          </p:nvPr>
        </p:nvSpPr>
        <p:spPr/>
        <p:txBody>
          <a:bodyPr/>
          <a:lstStyle/>
          <a:p>
            <a:fld id="{6DF00EDA-C870-4C57-8DB4-AFE4464924D8}" type="slidenum">
              <a:rPr lang="en-US" smtClean="0"/>
              <a:pPr/>
              <a:t>17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3C21C82-70E5-47CE-B31E-8568A4571C68}"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3278840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21C82-70E5-47CE-B31E-8568A4571C68}"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81635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21C82-70E5-47CE-B31E-8568A4571C68}"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300321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
          <p:cNvSpPr>
            <a:spLocks noGrp="1" noChangeArrowheads="1"/>
          </p:cNvSpPr>
          <p:nvPr>
            <p:ph type="dt" sz="half" idx="10"/>
          </p:nvPr>
        </p:nvSpPr>
        <p:spPr>
          <a:ln/>
        </p:spPr>
        <p:txBody>
          <a:bodyPr/>
          <a:lstStyle>
            <a:lvl1pPr>
              <a:defRPr/>
            </a:lvl1pPr>
          </a:lstStyle>
          <a:p>
            <a:pPr>
              <a:defRPr/>
            </a:pPr>
            <a:endParaRPr lang="en-US" altLang="ko-KR"/>
          </a:p>
        </p:txBody>
      </p:sp>
      <p:sp>
        <p:nvSpPr>
          <p:cNvPr id="6" name="Rectangle 3"/>
          <p:cNvSpPr>
            <a:spLocks noGrp="1" noChangeArrowheads="1"/>
          </p:cNvSpPr>
          <p:nvPr>
            <p:ph type="ftr" sz="quarter" idx="11"/>
          </p:nvPr>
        </p:nvSpPr>
        <p:spPr>
          <a:ln/>
        </p:spPr>
        <p:txBody>
          <a:bodyPr/>
          <a:lstStyle>
            <a:lvl1pPr>
              <a:defRPr/>
            </a:lvl1pPr>
          </a:lstStyle>
          <a:p>
            <a:pPr>
              <a:defRPr/>
            </a:pPr>
            <a:endParaRPr lang="en-US" altLang="ko-KR"/>
          </a:p>
        </p:txBody>
      </p:sp>
      <p:sp>
        <p:nvSpPr>
          <p:cNvPr id="7" name="Rectangle 4"/>
          <p:cNvSpPr>
            <a:spLocks noGrp="1" noChangeArrowheads="1"/>
          </p:cNvSpPr>
          <p:nvPr>
            <p:ph type="sldNum" sz="quarter" idx="12"/>
          </p:nvPr>
        </p:nvSpPr>
        <p:spPr>
          <a:ln/>
        </p:spPr>
        <p:txBody>
          <a:bodyPr/>
          <a:lstStyle>
            <a:lvl1pPr>
              <a:defRPr/>
            </a:lvl1pPr>
          </a:lstStyle>
          <a:p>
            <a:pPr>
              <a:defRPr/>
            </a:pPr>
            <a:fld id="{6EDD7BC7-7922-4182-A19D-E4CA11E5AF8D}" type="slidenum">
              <a:rPr lang="en-US" altLang="ko-KR"/>
              <a:pPr>
                <a:defRPr/>
              </a:pPr>
              <a:t>‹#›</a:t>
            </a:fld>
            <a:endParaRPr lang="en-US" altLang="ko-KR"/>
          </a:p>
        </p:txBody>
      </p:sp>
    </p:spTree>
    <p:extLst>
      <p:ext uri="{BB962C8B-B14F-4D97-AF65-F5344CB8AC3E}">
        <p14:creationId xmlns:p14="http://schemas.microsoft.com/office/powerpoint/2010/main" val="2866196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3C21C82-70E5-47CE-B31E-8568A4571C68}"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3628241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3C21C82-70E5-47CE-B31E-8568A4571C68}" type="datetimeFigureOut">
              <a:rPr lang="en-US" smtClean="0"/>
              <a:pPr/>
              <a:t>4/9/2015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23451448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3C21C82-70E5-47CE-B31E-8568A4571C68}"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3605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3C21C82-70E5-47CE-B31E-8568A4571C68}" type="datetimeFigureOut">
              <a:rPr lang="en-US" smtClean="0"/>
              <a:pPr/>
              <a:t>4/9/2015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1147148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3C21C82-70E5-47CE-B31E-8568A4571C68}" type="datetimeFigureOut">
              <a:rPr lang="en-US" smtClean="0"/>
              <a:pPr/>
              <a:t>4/9/2015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347124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C21C82-70E5-47CE-B31E-8568A4571C68}" type="datetimeFigureOut">
              <a:rPr lang="en-US" smtClean="0"/>
              <a:pPr/>
              <a:t>4/9/2015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920342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21C82-70E5-47CE-B31E-8568A4571C68}"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9324671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3C21C82-70E5-47CE-B31E-8568A4571C68}" type="datetimeFigureOut">
              <a:rPr lang="en-US" smtClean="0"/>
              <a:pPr/>
              <a:t>4/9/2015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501D69-240A-4EAD-9E3B-E549082EA0BB}" type="slidenum">
              <a:rPr lang="en-US" smtClean="0"/>
              <a:pPr/>
              <a:t>‹#›</a:t>
            </a:fld>
            <a:endParaRPr lang="en-US"/>
          </a:p>
        </p:txBody>
      </p:sp>
    </p:spTree>
    <p:extLst>
      <p:ext uri="{BB962C8B-B14F-4D97-AF65-F5344CB8AC3E}">
        <p14:creationId xmlns:p14="http://schemas.microsoft.com/office/powerpoint/2010/main" val="2287035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C21C82-70E5-47CE-B31E-8568A4571C68}" type="datetimeFigureOut">
              <a:rPr lang="en-US" smtClean="0"/>
              <a:pPr/>
              <a:t>4/9/2015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501D69-240A-4EAD-9E3B-E549082EA0BB}" type="slidenum">
              <a:rPr lang="en-US" smtClean="0"/>
              <a:pPr/>
              <a:t>‹#›</a:t>
            </a:fld>
            <a:endParaRPr lang="en-US"/>
          </a:p>
        </p:txBody>
      </p:sp>
    </p:spTree>
    <p:extLst>
      <p:ext uri="{BB962C8B-B14F-4D97-AF65-F5344CB8AC3E}">
        <p14:creationId xmlns:p14="http://schemas.microsoft.com/office/powerpoint/2010/main" val="3802418554"/>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7.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jpeg"/><Relationship Id="rId2" Type="http://schemas.openxmlformats.org/officeDocument/2006/relationships/image" Target="../media/image29.jpeg"/><Relationship Id="rId1" Type="http://schemas.openxmlformats.org/officeDocument/2006/relationships/slideLayout" Target="../slideLayouts/slideLayout2.xml"/><Relationship Id="rId6" Type="http://schemas.openxmlformats.org/officeDocument/2006/relationships/image" Target="../media/image33.jpeg"/><Relationship Id="rId5" Type="http://schemas.openxmlformats.org/officeDocument/2006/relationships/image" Target="../media/image32.jpeg"/><Relationship Id="rId4"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1000"/>
            <a:ext cx="7772400" cy="1470025"/>
          </a:xfrm>
        </p:spPr>
        <p:txBody>
          <a:bodyPr>
            <a:normAutofit/>
          </a:bodyPr>
          <a:lstStyle/>
          <a:p>
            <a:r>
              <a:rPr lang="en-US" altLang="en-US" sz="6600" dirty="0" smtClean="0">
                <a:effectLst>
                  <a:outerShdw blurRad="38100" dist="38100" dir="2700000" algn="tl">
                    <a:srgbClr val="C0C0C0"/>
                  </a:outerShdw>
                </a:effectLst>
              </a:rPr>
              <a:t>Perspective Drawing</a:t>
            </a:r>
            <a:endParaRPr lang="en-US" sz="6600" dirty="0"/>
          </a:p>
        </p:txBody>
      </p:sp>
      <p:sp>
        <p:nvSpPr>
          <p:cNvPr id="4" name="Subtitle 3"/>
          <p:cNvSpPr>
            <a:spLocks noGrp="1"/>
          </p:cNvSpPr>
          <p:nvPr>
            <p:ph type="subTitle" idx="1"/>
          </p:nvPr>
        </p:nvSpPr>
        <p:spPr>
          <a:xfrm>
            <a:off x="2590800" y="2057400"/>
            <a:ext cx="6400800" cy="1752600"/>
          </a:xfrm>
        </p:spPr>
        <p:txBody>
          <a:bodyPr>
            <a:normAutofit/>
          </a:bodyPr>
          <a:lstStyle/>
          <a:p>
            <a:pPr algn="r"/>
            <a:r>
              <a:rPr lang="en-US" altLang="en-US" sz="3600" b="1" dirty="0" smtClean="0"/>
              <a:t>One-Point Perspective</a:t>
            </a:r>
            <a:endParaRPr lang="en-US" sz="3600" dirty="0"/>
          </a:p>
        </p:txBody>
      </p:sp>
      <p:pic>
        <p:nvPicPr>
          <p:cNvPr id="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878347"/>
            <a:ext cx="5181600" cy="3730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2936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pic>
        <p:nvPicPr>
          <p:cNvPr id="5" name="Picture 2" descr="http://rds.yahoo.com/_ylt=A2KJkIZD3cROW2EA1UujzbkF;_ylu=X3oDMTBtdXFkOWthBHNlYwNmcC1hdHRyaWIEc2xrA2ZpbWc-/SIG=14he6giht/EXP=1321553347/**http%3a/uploads5.wikipaintings.org/images/filippo-brunelleschi/perspective-drawing-for-church-of-santo-spirito-in-florence.jpg"/>
          <p:cNvPicPr>
            <a:picLocks noChangeAspect="1" noChangeArrowheads="1"/>
          </p:cNvPicPr>
          <p:nvPr/>
        </p:nvPicPr>
        <p:blipFill>
          <a:blip r:embed="rId3" cstate="print"/>
          <a:srcRect/>
          <a:stretch>
            <a:fillRect/>
          </a:stretch>
        </p:blipFill>
        <p:spPr bwMode="auto">
          <a:xfrm>
            <a:off x="8626" y="21566"/>
            <a:ext cx="4918809" cy="3853799"/>
          </a:xfrm>
          <a:prstGeom prst="rect">
            <a:avLst/>
          </a:prstGeom>
          <a:noFill/>
        </p:spPr>
      </p:pic>
      <p:pic>
        <p:nvPicPr>
          <p:cNvPr id="25602" name="Picture 2" descr="http://www.mcm.edu/academic/galileo/ars/arsgifs/zsantospiritophoto.gif"/>
          <p:cNvPicPr>
            <a:picLocks noChangeAspect="1" noChangeArrowheads="1"/>
          </p:cNvPicPr>
          <p:nvPr/>
        </p:nvPicPr>
        <p:blipFill>
          <a:blip r:embed="rId4" cstate="print"/>
          <a:srcRect/>
          <a:stretch>
            <a:fillRect/>
          </a:stretch>
        </p:blipFill>
        <p:spPr bwMode="auto">
          <a:xfrm>
            <a:off x="3942644" y="3276600"/>
            <a:ext cx="5255156" cy="3581400"/>
          </a:xfrm>
          <a:prstGeom prst="rect">
            <a:avLst/>
          </a:prstGeom>
          <a:noFill/>
        </p:spPr>
      </p:pic>
      <p:sp>
        <p:nvSpPr>
          <p:cNvPr id="3" name="TextBox 2"/>
          <p:cNvSpPr txBox="1"/>
          <p:nvPr/>
        </p:nvSpPr>
        <p:spPr>
          <a:xfrm>
            <a:off x="228600" y="4082534"/>
            <a:ext cx="960584" cy="369332"/>
          </a:xfrm>
          <a:prstGeom prst="rect">
            <a:avLst/>
          </a:prstGeom>
          <a:noFill/>
        </p:spPr>
        <p:txBody>
          <a:bodyPr wrap="none" rtlCol="0">
            <a:spAutoFit/>
          </a:bodyPr>
          <a:lstStyle/>
          <a:p>
            <a:r>
              <a:rPr lang="en-US" dirty="0" smtClean="0"/>
              <a:t>Drawing</a:t>
            </a:r>
            <a:endParaRPr lang="en-US" dirty="0"/>
          </a:p>
        </p:txBody>
      </p:sp>
      <p:sp>
        <p:nvSpPr>
          <p:cNvPr id="4" name="TextBox 3"/>
          <p:cNvSpPr txBox="1"/>
          <p:nvPr/>
        </p:nvSpPr>
        <p:spPr>
          <a:xfrm>
            <a:off x="5246615" y="2863334"/>
            <a:ext cx="3861442" cy="369332"/>
          </a:xfrm>
          <a:prstGeom prst="rect">
            <a:avLst/>
          </a:prstGeom>
          <a:noFill/>
        </p:spPr>
        <p:txBody>
          <a:bodyPr wrap="none" rtlCol="0">
            <a:spAutoFit/>
          </a:bodyPr>
          <a:lstStyle/>
          <a:p>
            <a:r>
              <a:rPr lang="en-US" dirty="0" smtClean="0"/>
              <a:t>Church that was built from the drawing</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Perspective</a:t>
            </a:r>
            <a:endParaRPr lang="en-US" dirty="0"/>
          </a:p>
        </p:txBody>
      </p:sp>
      <p:sp>
        <p:nvSpPr>
          <p:cNvPr id="5" name="Content Placeholder 4"/>
          <p:cNvSpPr txBox="1">
            <a:spLocks noGrp="1"/>
          </p:cNvSpPr>
          <p:nvPr>
            <p:ph idx="1"/>
          </p:nvPr>
        </p:nvSpPr>
        <p:spPr>
          <a:xfrm>
            <a:off x="457203" y="1219201"/>
            <a:ext cx="8229597" cy="2357568"/>
          </a:xfrm>
          <a:prstGeom prst="rect">
            <a:avLst/>
          </a:prstGeom>
          <a:noFill/>
        </p:spPr>
        <p:txBody>
          <a:bodyPr wrap="square" rtlCol="0">
            <a:spAutoFit/>
          </a:bodyPr>
          <a:lstStyle/>
          <a:p>
            <a:pPr algn="ctr"/>
            <a:r>
              <a:rPr lang="en-US" dirty="0"/>
              <a:t>A form of perspective in drawing and painting </a:t>
            </a:r>
            <a:endParaRPr lang="en-US" dirty="0" smtClean="0"/>
          </a:p>
          <a:p>
            <a:pPr algn="ctr">
              <a:buNone/>
            </a:pPr>
            <a:r>
              <a:rPr lang="en-US" dirty="0" smtClean="0"/>
              <a:t>in </a:t>
            </a:r>
            <a:r>
              <a:rPr lang="en-US" dirty="0"/>
              <a:t>which parallel lines are represented as </a:t>
            </a:r>
            <a:endParaRPr lang="en-US" dirty="0" smtClean="0"/>
          </a:p>
          <a:p>
            <a:pPr algn="ctr">
              <a:buNone/>
            </a:pPr>
            <a:r>
              <a:rPr lang="en-US" dirty="0" smtClean="0"/>
              <a:t>converging, or coming together, </a:t>
            </a:r>
            <a:r>
              <a:rPr lang="en-US" dirty="0"/>
              <a:t>so as </a:t>
            </a:r>
            <a:endParaRPr lang="en-US" dirty="0" smtClean="0"/>
          </a:p>
          <a:p>
            <a:pPr algn="ctr">
              <a:buNone/>
            </a:pPr>
            <a:r>
              <a:rPr lang="en-US" dirty="0" smtClean="0"/>
              <a:t>to </a:t>
            </a:r>
            <a:r>
              <a:rPr lang="en-US" dirty="0"/>
              <a:t>give the illusion </a:t>
            </a:r>
            <a:r>
              <a:rPr lang="en-US" dirty="0" smtClean="0"/>
              <a:t>of depth </a:t>
            </a:r>
            <a:r>
              <a:rPr lang="en-US" dirty="0"/>
              <a:t>and </a:t>
            </a:r>
            <a:r>
              <a:rPr lang="en-US" dirty="0" smtClean="0"/>
              <a:t>distance.</a:t>
            </a:r>
            <a:endParaRPr lang="en-US" dirty="0"/>
          </a:p>
        </p:txBody>
      </p:sp>
      <p:pic>
        <p:nvPicPr>
          <p:cNvPr id="28676" name="Picture 4" descr="http://rds.yahoo.com/_ylt=A2KJkes19sROFxoAwdmjzbkF;_ylu=X3oDMTBtdXFkOWthBHNlYwNmcC1hdHRyaWIEc2xrA2ZpbWc-/SIG=13bigh5t4/EXP=1321559733/**http%3a/www.perspective-book.com/illustrations/pespective-drawing-linear-perspective.png"/>
          <p:cNvPicPr>
            <a:picLocks noChangeAspect="1" noChangeArrowheads="1"/>
          </p:cNvPicPr>
          <p:nvPr/>
        </p:nvPicPr>
        <p:blipFill>
          <a:blip r:embed="rId2" cstate="print"/>
          <a:srcRect/>
          <a:stretch>
            <a:fillRect/>
          </a:stretch>
        </p:blipFill>
        <p:spPr bwMode="auto">
          <a:xfrm>
            <a:off x="2286000" y="3962400"/>
            <a:ext cx="4591455" cy="24384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Perspective</a:t>
            </a:r>
            <a:endParaRPr lang="en-US" dirty="0"/>
          </a:p>
        </p:txBody>
      </p:sp>
      <p:sp>
        <p:nvSpPr>
          <p:cNvPr id="3" name="Content Placeholder 2"/>
          <p:cNvSpPr>
            <a:spLocks noGrp="1"/>
          </p:cNvSpPr>
          <p:nvPr>
            <p:ph idx="1"/>
          </p:nvPr>
        </p:nvSpPr>
        <p:spPr>
          <a:xfrm>
            <a:off x="457200" y="1600200"/>
            <a:ext cx="4495800" cy="4525963"/>
          </a:xfrm>
        </p:spPr>
        <p:txBody>
          <a:bodyPr>
            <a:normAutofit/>
          </a:bodyPr>
          <a:lstStyle/>
          <a:p>
            <a:pPr>
              <a:buFont typeface="Wingdings" pitchFamily="2" charset="2"/>
              <a:buChar char="Ø"/>
            </a:pPr>
            <a:r>
              <a:rPr lang="en-US" altLang="en-US" b="1" dirty="0" smtClean="0">
                <a:latin typeface="Times"/>
              </a:rPr>
              <a:t>Artists used mathematics and close observation to invent </a:t>
            </a:r>
            <a:r>
              <a:rPr lang="en-US" altLang="en-US" b="1" u="sng" dirty="0" smtClean="0">
                <a:solidFill>
                  <a:srgbClr val="FFFF00"/>
                </a:solidFill>
                <a:latin typeface="Times"/>
              </a:rPr>
              <a:t>linear perspective.</a:t>
            </a:r>
            <a:r>
              <a:rPr lang="en-US" altLang="en-US" dirty="0" smtClean="0">
                <a:solidFill>
                  <a:srgbClr val="FFFF00"/>
                </a:solidFill>
                <a:latin typeface="Times"/>
              </a:rPr>
              <a:t> </a:t>
            </a:r>
          </a:p>
          <a:p>
            <a:pPr>
              <a:buFont typeface="Wingdings" pitchFamily="2" charset="2"/>
              <a:buChar char="Ø"/>
            </a:pPr>
            <a:r>
              <a:rPr lang="en-US" altLang="en-US" b="1" u="sng" dirty="0" smtClean="0">
                <a:solidFill>
                  <a:srgbClr val="FFFF00"/>
                </a:solidFill>
                <a:latin typeface="Times"/>
              </a:rPr>
              <a:t>Linear perspective</a:t>
            </a:r>
            <a:r>
              <a:rPr lang="en-US" altLang="en-US" b="1" dirty="0" smtClean="0">
                <a:latin typeface="Times"/>
              </a:rPr>
              <a:t> allows artists to trick the eye into seeing depth on a flat surface</a:t>
            </a: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029200" y="1500996"/>
            <a:ext cx="3929546" cy="4518804"/>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25865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Perspective</a:t>
            </a:r>
            <a:endParaRPr lang="en-US" dirty="0"/>
          </a:p>
        </p:txBody>
      </p:sp>
      <p:sp>
        <p:nvSpPr>
          <p:cNvPr id="3" name="Content Placeholder 2"/>
          <p:cNvSpPr>
            <a:spLocks noGrp="1"/>
          </p:cNvSpPr>
          <p:nvPr>
            <p:ph idx="1"/>
          </p:nvPr>
        </p:nvSpPr>
        <p:spPr>
          <a:xfrm>
            <a:off x="457200" y="1295400"/>
            <a:ext cx="8229600" cy="5181600"/>
          </a:xfrm>
        </p:spPr>
        <p:txBody>
          <a:bodyPr>
            <a:normAutofit lnSpcReduction="10000"/>
          </a:bodyPr>
          <a:lstStyle/>
          <a:p>
            <a:pPr>
              <a:buFont typeface="Wingdings" pitchFamily="2" charset="2"/>
              <a:buChar char="Ø"/>
            </a:pPr>
            <a:r>
              <a:rPr lang="en-US" altLang="en-US" sz="3600" b="1" dirty="0" smtClean="0"/>
              <a:t>Linear Perspective:</a:t>
            </a:r>
            <a:endParaRPr lang="en-US" altLang="en-US" sz="3600" dirty="0" smtClean="0"/>
          </a:p>
          <a:p>
            <a:pPr lvl="1">
              <a:buFont typeface="Wingdings" pitchFamily="2" charset="2"/>
              <a:buChar char="Ø"/>
            </a:pPr>
            <a:r>
              <a:rPr lang="en-US" altLang="en-US" sz="3200" b="1" dirty="0" smtClean="0"/>
              <a:t>Based on the way the human eye sees the world.</a:t>
            </a:r>
          </a:p>
          <a:p>
            <a:pPr lvl="1">
              <a:buFont typeface="Wingdings" pitchFamily="2" charset="2"/>
              <a:buChar char="Ø"/>
            </a:pPr>
            <a:r>
              <a:rPr lang="en-US" altLang="en-US" sz="3200" b="1" dirty="0" smtClean="0"/>
              <a:t>Objects that are closer appear larger, more distant objects appear smaller.</a:t>
            </a:r>
          </a:p>
          <a:p>
            <a:pPr lvl="1">
              <a:buFont typeface="Wingdings" pitchFamily="2" charset="2"/>
              <a:buChar char="Ø"/>
            </a:pPr>
            <a:r>
              <a:rPr lang="en-US" altLang="en-US" sz="3200" b="1" dirty="0" smtClean="0"/>
              <a:t>To create the </a:t>
            </a:r>
            <a:r>
              <a:rPr lang="en-US" altLang="en-US" sz="3200" b="1" u="sng" dirty="0" smtClean="0">
                <a:solidFill>
                  <a:srgbClr val="FFFF00"/>
                </a:solidFill>
              </a:rPr>
              <a:t>illusion</a:t>
            </a:r>
            <a:r>
              <a:rPr lang="en-US" altLang="en-US" sz="3200" b="1" u="sng" dirty="0" smtClean="0">
                <a:solidFill>
                  <a:schemeClr val="accent2"/>
                </a:solidFill>
              </a:rPr>
              <a:t> </a:t>
            </a:r>
            <a:r>
              <a:rPr lang="en-US" altLang="en-US" sz="3200" b="1" dirty="0" smtClean="0"/>
              <a:t>of space, the artist creates a </a:t>
            </a:r>
            <a:r>
              <a:rPr lang="en-US" altLang="en-US" sz="3200" b="1" u="sng" dirty="0" smtClean="0">
                <a:solidFill>
                  <a:srgbClr val="FFFF00"/>
                </a:solidFill>
              </a:rPr>
              <a:t>vanishing point</a:t>
            </a:r>
            <a:r>
              <a:rPr lang="en-US" altLang="en-US" sz="3200" b="1" dirty="0" smtClean="0">
                <a:solidFill>
                  <a:srgbClr val="FFFF00"/>
                </a:solidFill>
              </a:rPr>
              <a:t> </a:t>
            </a:r>
            <a:r>
              <a:rPr lang="en-US" altLang="en-US" sz="3200" b="1" dirty="0" smtClean="0"/>
              <a:t>on the </a:t>
            </a:r>
            <a:r>
              <a:rPr lang="en-US" altLang="en-US" sz="3200" b="1" u="sng" dirty="0" smtClean="0">
                <a:solidFill>
                  <a:srgbClr val="FFFF00"/>
                </a:solidFill>
              </a:rPr>
              <a:t>horizon line.</a:t>
            </a:r>
            <a:endParaRPr lang="en-US" altLang="en-US" sz="3200" b="1" dirty="0" smtClean="0">
              <a:solidFill>
                <a:srgbClr val="FFFF00"/>
              </a:solidFill>
            </a:endParaRPr>
          </a:p>
          <a:p>
            <a:pPr lvl="1">
              <a:buFont typeface="Wingdings" pitchFamily="2" charset="2"/>
              <a:buChar char="Ø"/>
            </a:pPr>
            <a:r>
              <a:rPr lang="en-US" altLang="en-US" sz="3200" b="1" dirty="0" smtClean="0"/>
              <a:t>Objects are drawn using </a:t>
            </a:r>
            <a:r>
              <a:rPr lang="en-US" altLang="en-US" sz="3200" b="1" u="sng" dirty="0" smtClean="0">
                <a:solidFill>
                  <a:srgbClr val="FFFF00"/>
                </a:solidFill>
              </a:rPr>
              <a:t>converging lines</a:t>
            </a:r>
            <a:r>
              <a:rPr lang="en-US" altLang="en-US" sz="3200" b="1" dirty="0" smtClean="0"/>
              <a:t>, which lead to the </a:t>
            </a:r>
            <a:r>
              <a:rPr lang="en-US" altLang="en-US" sz="3200" b="1" u="sng" dirty="0" smtClean="0">
                <a:solidFill>
                  <a:srgbClr val="FFFF00"/>
                </a:solidFill>
              </a:rPr>
              <a:t>vanishing points</a:t>
            </a:r>
            <a:r>
              <a:rPr lang="en-US" altLang="en-US" sz="3200" dirty="0" smtClean="0">
                <a:solidFill>
                  <a:schemeClr val="accent2"/>
                </a:solidFill>
              </a:rPr>
              <a:t>.</a:t>
            </a:r>
            <a:endParaRPr lang="en-US" altLang="en-US" sz="3200" dirty="0" smtClean="0"/>
          </a:p>
          <a:p>
            <a:endParaRPr lang="en-US" dirty="0"/>
          </a:p>
        </p:txBody>
      </p:sp>
    </p:spTree>
    <p:extLst>
      <p:ext uri="{BB962C8B-B14F-4D97-AF65-F5344CB8AC3E}">
        <p14:creationId xmlns:p14="http://schemas.microsoft.com/office/powerpoint/2010/main" val="1857705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One-Point Perspective</a:t>
            </a:r>
            <a:endParaRPr lang="en-US" dirty="0"/>
          </a:p>
        </p:txBody>
      </p:sp>
      <p:sp>
        <p:nvSpPr>
          <p:cNvPr id="3" name="Content Placeholder 2"/>
          <p:cNvSpPr>
            <a:spLocks noGrp="1"/>
          </p:cNvSpPr>
          <p:nvPr>
            <p:ph idx="1"/>
          </p:nvPr>
        </p:nvSpPr>
        <p:spPr>
          <a:xfrm>
            <a:off x="457200" y="1219200"/>
            <a:ext cx="8229600" cy="1600200"/>
          </a:xfrm>
        </p:spPr>
        <p:txBody>
          <a:bodyPr/>
          <a:lstStyle/>
          <a:p>
            <a:r>
              <a:rPr lang="en-US" b="1" u="sng" dirty="0">
                <a:solidFill>
                  <a:srgbClr val="FFFF00"/>
                </a:solidFill>
              </a:rPr>
              <a:t>O</a:t>
            </a:r>
            <a:r>
              <a:rPr lang="en-US" b="1" u="sng" dirty="0" smtClean="0">
                <a:solidFill>
                  <a:srgbClr val="FFFF00"/>
                </a:solidFill>
              </a:rPr>
              <a:t>ne-point linear perspective</a:t>
            </a:r>
            <a:r>
              <a:rPr lang="en-US" b="1" dirty="0" smtClean="0"/>
              <a:t>:  </a:t>
            </a:r>
            <a:r>
              <a:rPr lang="en-US" dirty="0" smtClean="0"/>
              <a:t> A version of linear perspective in which there is only one vanishing point in the composition.</a:t>
            </a:r>
            <a:endParaRPr lang="en-US" dirty="0"/>
          </a:p>
        </p:txBody>
      </p:sp>
      <p:pic>
        <p:nvPicPr>
          <p:cNvPr id="27652" name="Picture 4" descr="http://rds.yahoo.com/_ylt=A2KJkK2t7MROQgoAMiSjzbkF;_ylu=X3oDMTBtdXFkOWthBHNlYwNmcC1hdHRyaWIEc2xrA2ZpbWc-/SIG=12o4v421o/EXP=1321557293/**http%3a/medias.onesttousdesartistes.tv/capsules/rioux/renaissance.jpg"/>
          <p:cNvPicPr>
            <a:picLocks noChangeAspect="1" noChangeArrowheads="1"/>
          </p:cNvPicPr>
          <p:nvPr/>
        </p:nvPicPr>
        <p:blipFill>
          <a:blip r:embed="rId2" cstate="print"/>
          <a:srcRect/>
          <a:stretch>
            <a:fillRect/>
          </a:stretch>
        </p:blipFill>
        <p:spPr bwMode="auto">
          <a:xfrm>
            <a:off x="609600" y="2819400"/>
            <a:ext cx="5857875" cy="3729020"/>
          </a:xfrm>
          <a:prstGeom prst="rect">
            <a:avLst/>
          </a:prstGeom>
          <a:noFill/>
        </p:spPr>
      </p:pic>
      <p:sp>
        <p:nvSpPr>
          <p:cNvPr id="6" name="TextBox 5"/>
          <p:cNvSpPr txBox="1"/>
          <p:nvPr/>
        </p:nvSpPr>
        <p:spPr>
          <a:xfrm>
            <a:off x="6629400" y="2819400"/>
            <a:ext cx="2153218" cy="1384995"/>
          </a:xfrm>
          <a:prstGeom prst="rect">
            <a:avLst/>
          </a:prstGeom>
          <a:noFill/>
        </p:spPr>
        <p:txBody>
          <a:bodyPr wrap="square" rtlCol="0">
            <a:spAutoFit/>
          </a:bodyPr>
          <a:lstStyle/>
          <a:p>
            <a:pPr algn="ctr"/>
            <a:r>
              <a:rPr lang="en-US" sz="2400" dirty="0" smtClean="0"/>
              <a:t>The School at Athens</a:t>
            </a:r>
          </a:p>
          <a:p>
            <a:endParaRPr lang="en-US" dirty="0"/>
          </a:p>
          <a:p>
            <a:r>
              <a:rPr lang="fr-FR" dirty="0" smtClean="0"/>
              <a:t>Raphael, 1510-1511</a:t>
            </a:r>
            <a:endParaRPr lang="en-US" dirty="0"/>
          </a:p>
        </p:txBody>
      </p:sp>
      <p:pic>
        <p:nvPicPr>
          <p:cNvPr id="13314" name="Picture 2" descr="Raphael, School of Athens"/>
          <p:cNvPicPr>
            <a:picLocks noChangeAspect="1" noChangeArrowheads="1"/>
          </p:cNvPicPr>
          <p:nvPr/>
        </p:nvPicPr>
        <p:blipFill>
          <a:blip r:embed="rId3" cstate="print"/>
          <a:srcRect/>
          <a:stretch>
            <a:fillRect/>
          </a:stretch>
        </p:blipFill>
        <p:spPr bwMode="auto">
          <a:xfrm>
            <a:off x="533400" y="2743200"/>
            <a:ext cx="5943600" cy="3810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Point Perspective Vocabulary</a:t>
            </a:r>
            <a:endParaRPr lang="en-US" dirty="0"/>
          </a:p>
        </p:txBody>
      </p:sp>
      <p:sp>
        <p:nvSpPr>
          <p:cNvPr id="3" name="Content Placeholder 2"/>
          <p:cNvSpPr>
            <a:spLocks noGrp="1"/>
          </p:cNvSpPr>
          <p:nvPr>
            <p:ph idx="1"/>
          </p:nvPr>
        </p:nvSpPr>
        <p:spPr>
          <a:xfrm>
            <a:off x="457200" y="1295400"/>
            <a:ext cx="8382000" cy="5029200"/>
          </a:xfrm>
        </p:spPr>
        <p:txBody>
          <a:bodyPr>
            <a:normAutofit lnSpcReduction="10000"/>
          </a:bodyPr>
          <a:lstStyle/>
          <a:p>
            <a:pPr>
              <a:buNone/>
            </a:pPr>
            <a:r>
              <a:rPr lang="en-US" b="1" dirty="0" smtClean="0">
                <a:solidFill>
                  <a:srgbClr val="FFFF00"/>
                </a:solidFill>
              </a:rPr>
              <a:t>Picture Plane</a:t>
            </a:r>
            <a:r>
              <a:rPr lang="en-US" dirty="0" smtClean="0"/>
              <a:t>:  the canvas or piece of paper the painting or drawing is on</a:t>
            </a:r>
          </a:p>
          <a:p>
            <a:pPr>
              <a:buNone/>
            </a:pPr>
            <a:r>
              <a:rPr lang="en-US" b="1" dirty="0" smtClean="0">
                <a:solidFill>
                  <a:srgbClr val="FFFF00"/>
                </a:solidFill>
              </a:rPr>
              <a:t>Horizon Line</a:t>
            </a:r>
            <a:r>
              <a:rPr lang="en-US" dirty="0" smtClean="0"/>
              <a:t>:  represents the viewer’s eye level</a:t>
            </a:r>
          </a:p>
          <a:p>
            <a:pPr>
              <a:buNone/>
            </a:pPr>
            <a:r>
              <a:rPr lang="en-US" b="1" dirty="0" smtClean="0">
                <a:solidFill>
                  <a:srgbClr val="FFFF00"/>
                </a:solidFill>
              </a:rPr>
              <a:t>Converging Lines</a:t>
            </a:r>
            <a:r>
              <a:rPr lang="en-US" dirty="0" smtClean="0"/>
              <a:t>: (aka vanishing lines) two or more imaginary lines that get closer and closer towards the vanishing point. Used to create accurate linear perspective .</a:t>
            </a:r>
          </a:p>
          <a:p>
            <a:pPr>
              <a:buNone/>
            </a:pPr>
            <a:r>
              <a:rPr lang="en-US" b="1" dirty="0" smtClean="0">
                <a:solidFill>
                  <a:srgbClr val="FFFF00"/>
                </a:solidFill>
              </a:rPr>
              <a:t>Vanishing Point</a:t>
            </a:r>
            <a:r>
              <a:rPr lang="en-US" dirty="0" smtClean="0"/>
              <a:t>:  the point in linear perspective at which all converging lines of perspective meet.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erspective 1.jpg"/>
          <p:cNvPicPr>
            <a:picLocks noChangeAspect="1"/>
          </p:cNvPicPr>
          <p:nvPr/>
        </p:nvPicPr>
        <p:blipFill>
          <a:blip r:embed="rId2" cstate="print"/>
          <a:stretch>
            <a:fillRect/>
          </a:stretch>
        </p:blipFill>
        <p:spPr>
          <a:xfrm>
            <a:off x="1371600" y="1143000"/>
            <a:ext cx="6400800" cy="4572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look at the train tracks again.</a:t>
            </a:r>
            <a:endParaRPr lang="en-US" dirty="0"/>
          </a:p>
        </p:txBody>
      </p:sp>
      <p:pic>
        <p:nvPicPr>
          <p:cNvPr id="4" name="Picture 4" descr="Image Detail"/>
          <p:cNvPicPr>
            <a:picLocks noChangeAspect="1" noChangeArrowheads="1"/>
          </p:cNvPicPr>
          <p:nvPr/>
        </p:nvPicPr>
        <p:blipFill>
          <a:blip r:embed="rId3" cstate="print"/>
          <a:srcRect/>
          <a:stretch>
            <a:fillRect/>
          </a:stretch>
        </p:blipFill>
        <p:spPr bwMode="auto">
          <a:xfrm>
            <a:off x="2971800" y="1600200"/>
            <a:ext cx="3143250" cy="470269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Point Linear Perspective</a:t>
            </a:r>
            <a:endParaRPr lang="en-US" dirty="0"/>
          </a:p>
        </p:txBody>
      </p:sp>
      <p:sp>
        <p:nvSpPr>
          <p:cNvPr id="3" name="Content Placeholder 2"/>
          <p:cNvSpPr>
            <a:spLocks noGrp="1"/>
          </p:cNvSpPr>
          <p:nvPr>
            <p:ph idx="1"/>
          </p:nvPr>
        </p:nvSpPr>
        <p:spPr>
          <a:xfrm>
            <a:off x="5257800" y="1600200"/>
            <a:ext cx="3429000" cy="4525963"/>
          </a:xfrm>
        </p:spPr>
        <p:txBody>
          <a:bodyPr/>
          <a:lstStyle/>
          <a:p>
            <a:pPr>
              <a:buFont typeface="Courier New" panose="02070309020205020404" pitchFamily="49" charset="0"/>
              <a:buChar char="o"/>
            </a:pPr>
            <a:r>
              <a:rPr lang="en-US" altLang="en-US" b="1" dirty="0" smtClean="0"/>
              <a:t>Can you find the </a:t>
            </a:r>
            <a:r>
              <a:rPr lang="en-US" altLang="en-US" b="1" u="sng" dirty="0" smtClean="0">
                <a:solidFill>
                  <a:schemeClr val="accent2"/>
                </a:solidFill>
              </a:rPr>
              <a:t>vanishing point</a:t>
            </a:r>
            <a:r>
              <a:rPr lang="en-US" altLang="en-US" b="1" dirty="0" smtClean="0"/>
              <a:t> in this picture?</a:t>
            </a:r>
          </a:p>
          <a:p>
            <a:pPr>
              <a:buFont typeface="Courier New" panose="02070309020205020404" pitchFamily="49" charset="0"/>
              <a:buChar char="o"/>
            </a:pPr>
            <a:r>
              <a:rPr lang="en-US" altLang="en-US" b="1" dirty="0" smtClean="0"/>
              <a:t>How </a:t>
            </a:r>
            <a:r>
              <a:rPr lang="en-US" altLang="en-US" b="1" dirty="0" smtClean="0"/>
              <a:t>did you determine this?</a:t>
            </a:r>
          </a:p>
          <a:p>
            <a:pPr>
              <a:buFont typeface="Courier New" panose="02070309020205020404" pitchFamily="49" charset="0"/>
              <a:buChar char="o"/>
            </a:pPr>
            <a:r>
              <a:rPr lang="en-US" altLang="en-US" b="1" dirty="0"/>
              <a:t>Can you locate the </a:t>
            </a:r>
            <a:r>
              <a:rPr lang="en-US" altLang="en-US" b="1" u="sng" dirty="0">
                <a:solidFill>
                  <a:schemeClr val="accent2"/>
                </a:solidFill>
              </a:rPr>
              <a:t>Horizon Line</a:t>
            </a:r>
            <a:r>
              <a:rPr lang="en-US" altLang="en-US" b="1" dirty="0"/>
              <a:t>? </a:t>
            </a:r>
          </a:p>
          <a:p>
            <a:endParaRPr lang="en-US" dirty="0"/>
          </a:p>
        </p:txBody>
      </p:sp>
      <p:pic>
        <p:nvPicPr>
          <p:cNvPr id="1026" name="Picture 2" descr="https://s3.amazonaws.com/files.digication.com/Ma28efa791e28d490d3dfb96f5f662c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598" y="1295400"/>
            <a:ext cx="5015695" cy="39624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8598" y="5270500"/>
            <a:ext cx="2135969" cy="923330"/>
          </a:xfrm>
          <a:prstGeom prst="rect">
            <a:avLst/>
          </a:prstGeom>
          <a:noFill/>
        </p:spPr>
        <p:txBody>
          <a:bodyPr wrap="none" rtlCol="0">
            <a:spAutoFit/>
          </a:bodyPr>
          <a:lstStyle/>
          <a:p>
            <a:r>
              <a:rPr lang="en-US" dirty="0"/>
              <a:t>Bedroom in Arles</a:t>
            </a:r>
          </a:p>
          <a:p>
            <a:r>
              <a:rPr lang="en-US" dirty="0" smtClean="0"/>
              <a:t>By Vincent Van Gogh</a:t>
            </a:r>
          </a:p>
          <a:p>
            <a:r>
              <a:rPr lang="en-US" dirty="0"/>
              <a:t>1889</a:t>
            </a:r>
            <a:r>
              <a:rPr lang="en-US" dirty="0" smtClean="0"/>
              <a:t> </a:t>
            </a:r>
            <a:endParaRPr lang="en-US" dirty="0"/>
          </a:p>
        </p:txBody>
      </p:sp>
    </p:spTree>
    <p:extLst>
      <p:ext uri="{BB962C8B-B14F-4D97-AF65-F5344CB8AC3E}">
        <p14:creationId xmlns:p14="http://schemas.microsoft.com/office/powerpoint/2010/main" val="8330439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s://s3.amazonaws.com/files.digication.com/Ma28efa791e28d490d3dfb96f5f662ce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5955" y="291860"/>
            <a:ext cx="8153400" cy="6441188"/>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3124200" y="1295400"/>
            <a:ext cx="3124200" cy="5437648"/>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3124200" y="1295400"/>
            <a:ext cx="5515155" cy="403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124200" y="1295400"/>
            <a:ext cx="5515155" cy="4038600"/>
          </a:xfrm>
          <a:prstGeom prst="line">
            <a:avLst/>
          </a:prstGeom>
          <a:ln w="76200">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485955" y="1295400"/>
            <a:ext cx="2638245" cy="52578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0" y="1295400"/>
            <a:ext cx="3124200" cy="3657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2400" y="1295400"/>
            <a:ext cx="8686800" cy="152400"/>
          </a:xfrm>
          <a:prstGeom prst="line">
            <a:avLst/>
          </a:prstGeom>
          <a:ln w="76200">
            <a:solidFill>
              <a:srgbClr val="00B0F0"/>
            </a:solidFill>
          </a:ln>
        </p:spPr>
        <p:style>
          <a:lnRef idx="1">
            <a:schemeClr val="accent1"/>
          </a:lnRef>
          <a:fillRef idx="0">
            <a:schemeClr val="accent1"/>
          </a:fillRef>
          <a:effectRef idx="0">
            <a:schemeClr val="accent1"/>
          </a:effectRef>
          <a:fontRef idx="minor">
            <a:schemeClr val="tx1"/>
          </a:fontRef>
        </p:style>
      </p:cxnSp>
      <p:sp>
        <p:nvSpPr>
          <p:cNvPr id="28" name="Oval 27"/>
          <p:cNvSpPr/>
          <p:nvPr/>
        </p:nvSpPr>
        <p:spPr>
          <a:xfrm>
            <a:off x="2971800" y="1066800"/>
            <a:ext cx="3048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 name="TextBox 5119"/>
          <p:cNvSpPr txBox="1"/>
          <p:nvPr/>
        </p:nvSpPr>
        <p:spPr>
          <a:xfrm>
            <a:off x="6610915" y="841718"/>
            <a:ext cx="2028440" cy="461665"/>
          </a:xfrm>
          <a:prstGeom prst="rect">
            <a:avLst/>
          </a:prstGeom>
          <a:solidFill>
            <a:schemeClr val="tx1"/>
          </a:solidFill>
        </p:spPr>
        <p:txBody>
          <a:bodyPr wrap="none" rtlCol="0">
            <a:spAutoFit/>
          </a:bodyPr>
          <a:lstStyle/>
          <a:p>
            <a:r>
              <a:rPr lang="en-US" sz="2400" b="1" dirty="0" smtClean="0">
                <a:solidFill>
                  <a:srgbClr val="00B0F0"/>
                </a:solidFill>
              </a:rPr>
              <a:t>HORIZON LINE</a:t>
            </a:r>
            <a:endParaRPr lang="en-US" sz="2400" b="1" dirty="0">
              <a:solidFill>
                <a:srgbClr val="00B0F0"/>
              </a:solidFill>
            </a:endParaRPr>
          </a:p>
        </p:txBody>
      </p:sp>
      <p:sp>
        <p:nvSpPr>
          <p:cNvPr id="5121" name="TextBox 5120"/>
          <p:cNvSpPr txBox="1"/>
          <p:nvPr/>
        </p:nvSpPr>
        <p:spPr>
          <a:xfrm>
            <a:off x="2045940" y="585007"/>
            <a:ext cx="2516715" cy="461665"/>
          </a:xfrm>
          <a:prstGeom prst="rect">
            <a:avLst/>
          </a:prstGeom>
          <a:solidFill>
            <a:schemeClr val="tx1"/>
          </a:solidFill>
        </p:spPr>
        <p:txBody>
          <a:bodyPr wrap="none" rtlCol="0">
            <a:spAutoFit/>
          </a:bodyPr>
          <a:lstStyle/>
          <a:p>
            <a:r>
              <a:rPr lang="en-US" sz="2400" b="1" dirty="0" smtClean="0">
                <a:solidFill>
                  <a:schemeClr val="accent1"/>
                </a:solidFill>
              </a:rPr>
              <a:t>VANISHING POINT</a:t>
            </a:r>
            <a:endParaRPr lang="en-US" sz="2400" b="1" dirty="0">
              <a:solidFill>
                <a:schemeClr val="accent1"/>
              </a:solidFill>
            </a:endParaRPr>
          </a:p>
        </p:txBody>
      </p:sp>
      <p:sp>
        <p:nvSpPr>
          <p:cNvPr id="5123" name="TextBox 5122"/>
          <p:cNvSpPr txBox="1"/>
          <p:nvPr/>
        </p:nvSpPr>
        <p:spPr>
          <a:xfrm>
            <a:off x="5853022" y="5319623"/>
            <a:ext cx="2711320" cy="461665"/>
          </a:xfrm>
          <a:prstGeom prst="rect">
            <a:avLst/>
          </a:prstGeom>
          <a:solidFill>
            <a:schemeClr val="tx1"/>
          </a:solidFill>
        </p:spPr>
        <p:txBody>
          <a:bodyPr wrap="none" rtlCol="0">
            <a:spAutoFit/>
          </a:bodyPr>
          <a:lstStyle/>
          <a:p>
            <a:r>
              <a:rPr lang="en-US" sz="2400" b="1" dirty="0" smtClean="0">
                <a:solidFill>
                  <a:srgbClr val="FF0000"/>
                </a:solidFill>
              </a:rPr>
              <a:t>CONVERGING LINES</a:t>
            </a:r>
            <a:endParaRPr lang="en-US" sz="2400" b="1" dirty="0">
              <a:solidFill>
                <a:srgbClr val="FF0000"/>
              </a:solidFill>
            </a:endParaRPr>
          </a:p>
        </p:txBody>
      </p:sp>
      <p:cxnSp>
        <p:nvCxnSpPr>
          <p:cNvPr id="5125" name="Straight Connector 5124"/>
          <p:cNvCxnSpPr>
            <a:stCxn id="28" idx="4"/>
          </p:cNvCxnSpPr>
          <p:nvPr/>
        </p:nvCxnSpPr>
        <p:spPr>
          <a:xfrm>
            <a:off x="3124200" y="1371600"/>
            <a:ext cx="5257800" cy="990600"/>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96299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p:txBody>
          <a:bodyPr/>
          <a:lstStyle/>
          <a:p>
            <a:pPr>
              <a:buFont typeface="Wingdings" pitchFamily="2" charset="2"/>
              <a:buChar char="Ø"/>
            </a:pPr>
            <a:r>
              <a:rPr lang="en-US" altLang="en-US" b="1" dirty="0" smtClean="0"/>
              <a:t>During the </a:t>
            </a:r>
            <a:r>
              <a:rPr lang="en-US" altLang="en-US" b="1" u="sng" dirty="0" smtClean="0">
                <a:solidFill>
                  <a:srgbClr val="FFFF00"/>
                </a:solidFill>
              </a:rPr>
              <a:t>Renaissanc</a:t>
            </a:r>
            <a:r>
              <a:rPr lang="en-US" altLang="en-US" b="1" dirty="0" smtClean="0">
                <a:solidFill>
                  <a:srgbClr val="FFFF00"/>
                </a:solidFill>
              </a:rPr>
              <a:t>e</a:t>
            </a:r>
            <a:r>
              <a:rPr lang="en-US" altLang="en-US" b="1" dirty="0" smtClean="0"/>
              <a:t> artists became interested in making </a:t>
            </a:r>
            <a:r>
              <a:rPr lang="en-US" altLang="en-US" b="1" u="sng" dirty="0" smtClean="0">
                <a:solidFill>
                  <a:srgbClr val="FFFF00"/>
                </a:solidFill>
              </a:rPr>
              <a:t>two</a:t>
            </a:r>
            <a:r>
              <a:rPr lang="en-US" altLang="en-US" b="1" u="sng" dirty="0" smtClean="0">
                <a:solidFill>
                  <a:schemeClr val="accent2"/>
                </a:solidFill>
              </a:rPr>
              <a:t>-dimensional</a:t>
            </a:r>
            <a:r>
              <a:rPr lang="en-US" altLang="en-US" b="1" dirty="0" smtClean="0">
                <a:solidFill>
                  <a:schemeClr val="accent2"/>
                </a:solidFill>
              </a:rPr>
              <a:t> </a:t>
            </a:r>
            <a:r>
              <a:rPr lang="en-US" altLang="en-US" b="1" dirty="0" smtClean="0"/>
              <a:t>artwork look </a:t>
            </a:r>
            <a:r>
              <a:rPr lang="en-US" altLang="en-US" b="1" u="sng" dirty="0" smtClean="0">
                <a:solidFill>
                  <a:srgbClr val="FFFF00"/>
                </a:solidFill>
              </a:rPr>
              <a:t>three</a:t>
            </a:r>
            <a:r>
              <a:rPr lang="en-US" altLang="en-US" b="1" u="sng" dirty="0" smtClean="0">
                <a:solidFill>
                  <a:schemeClr val="accent2"/>
                </a:solidFill>
              </a:rPr>
              <a:t>-dimensional</a:t>
            </a:r>
            <a:r>
              <a:rPr lang="en-US" altLang="en-US" b="1" dirty="0" smtClean="0"/>
              <a:t>. </a:t>
            </a:r>
          </a:p>
          <a:p>
            <a:pPr>
              <a:buFont typeface="Wingdings" pitchFamily="2" charset="2"/>
              <a:buChar char="Ø"/>
            </a:pPr>
            <a:r>
              <a:rPr lang="en-US" altLang="en-US" b="1" u="sng" dirty="0" smtClean="0"/>
              <a:t>Renaissance- (1450-1600): </a:t>
            </a:r>
            <a:r>
              <a:rPr lang="en-US" altLang="en-US" b="1" dirty="0" smtClean="0"/>
              <a:t>The Renaissance began in Italy and spread through Northern Europe. Art, Science, and Literature grew during this time. </a:t>
            </a:r>
            <a:endParaRPr lang="en-US" altLang="en-US" b="1" dirty="0" smtClean="0">
              <a:solidFill>
                <a:schemeClr val="accent2"/>
              </a:solidFill>
            </a:endParaRPr>
          </a:p>
          <a:p>
            <a:endParaRPr lang="en-US" dirty="0"/>
          </a:p>
        </p:txBody>
      </p:sp>
    </p:spTree>
    <p:extLst>
      <p:ext uri="{BB962C8B-B14F-4D97-AF65-F5344CB8AC3E}">
        <p14:creationId xmlns:p14="http://schemas.microsoft.com/office/powerpoint/2010/main" val="25741801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Point Linear Perspective</a:t>
            </a:r>
            <a:endParaRPr lang="en-US" dirty="0"/>
          </a:p>
        </p:txBody>
      </p:sp>
      <p:sp>
        <p:nvSpPr>
          <p:cNvPr id="3" name="Content Placeholder 2"/>
          <p:cNvSpPr>
            <a:spLocks noGrp="1"/>
          </p:cNvSpPr>
          <p:nvPr>
            <p:ph idx="1"/>
          </p:nvPr>
        </p:nvSpPr>
        <p:spPr>
          <a:xfrm>
            <a:off x="20198" y="1219200"/>
            <a:ext cx="4572000" cy="4525963"/>
          </a:xfrm>
        </p:spPr>
        <p:txBody>
          <a:bodyPr/>
          <a:lstStyle/>
          <a:p>
            <a:pPr>
              <a:buFont typeface="Wingdings" pitchFamily="2" charset="2"/>
              <a:buChar char="Ø"/>
            </a:pPr>
            <a:r>
              <a:rPr lang="en-US" altLang="en-US" b="1" dirty="0" smtClean="0"/>
              <a:t>Artists use one-point perspective to show objects face-on.</a:t>
            </a:r>
          </a:p>
          <a:p>
            <a:pPr>
              <a:buFont typeface="Wingdings" pitchFamily="2" charset="2"/>
              <a:buChar char="Ø"/>
            </a:pPr>
            <a:r>
              <a:rPr lang="en-US" altLang="en-US" b="1" dirty="0" smtClean="0"/>
              <a:t>Most lines are </a:t>
            </a:r>
            <a:r>
              <a:rPr lang="en-US" altLang="en-US" b="1" u="sng" dirty="0" smtClean="0">
                <a:solidFill>
                  <a:srgbClr val="FFFF00"/>
                </a:solidFill>
              </a:rPr>
              <a:t>vertical</a:t>
            </a:r>
            <a:r>
              <a:rPr lang="en-US" altLang="en-US" b="1" dirty="0" smtClean="0"/>
              <a:t>, </a:t>
            </a:r>
            <a:r>
              <a:rPr lang="en-US" altLang="en-US" b="1" u="sng" dirty="0" smtClean="0">
                <a:solidFill>
                  <a:srgbClr val="FFFF00"/>
                </a:solidFill>
              </a:rPr>
              <a:t>horizontal</a:t>
            </a:r>
            <a:r>
              <a:rPr lang="en-US" altLang="en-US" b="1" dirty="0" smtClean="0"/>
              <a:t>, or </a:t>
            </a:r>
            <a:r>
              <a:rPr lang="en-US" altLang="en-US" b="1" u="sng" dirty="0" smtClean="0">
                <a:solidFill>
                  <a:srgbClr val="FFFF00"/>
                </a:solidFill>
              </a:rPr>
              <a:t>diagonal</a:t>
            </a:r>
            <a:r>
              <a:rPr lang="en-US" altLang="en-US" b="1" u="sng" dirty="0" smtClean="0"/>
              <a:t> </a:t>
            </a:r>
            <a:r>
              <a:rPr lang="en-US" altLang="en-US" b="1" dirty="0" smtClean="0"/>
              <a:t>drawn to converge on a single vanishing point.</a:t>
            </a:r>
            <a:endParaRPr lang="en-US" altLang="en-US" dirty="0" smtClean="0"/>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4572000" y="1524000"/>
            <a:ext cx="4488426" cy="347853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67238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11"/>
          <p:cNvSpPr>
            <a:spLocks noGrp="1" noChangeArrowheads="1"/>
          </p:cNvSpPr>
          <p:nvPr>
            <p:ph type="title"/>
          </p:nvPr>
        </p:nvSpPr>
        <p:spPr>
          <a:xfrm>
            <a:off x="685800" y="228600"/>
            <a:ext cx="7772400" cy="1143000"/>
          </a:xfrm>
        </p:spPr>
        <p:txBody>
          <a:bodyPr/>
          <a:lstStyle/>
          <a:p>
            <a:pPr eaLnBrk="1" hangingPunct="1"/>
            <a:r>
              <a:rPr lang="en-US" altLang="en-US" dirty="0" smtClean="0"/>
              <a:t>Perspective</a:t>
            </a:r>
          </a:p>
        </p:txBody>
      </p:sp>
      <p:sp>
        <p:nvSpPr>
          <p:cNvPr id="5132" name="Rectangle 12"/>
          <p:cNvSpPr>
            <a:spLocks noGrp="1" noChangeArrowheads="1"/>
          </p:cNvSpPr>
          <p:nvPr>
            <p:ph type="body" sz="half" idx="1"/>
          </p:nvPr>
        </p:nvSpPr>
        <p:spPr>
          <a:xfrm>
            <a:off x="609600" y="1143000"/>
            <a:ext cx="3810000" cy="5486400"/>
          </a:xfrm>
        </p:spPr>
        <p:txBody>
          <a:bodyPr/>
          <a:lstStyle/>
          <a:p>
            <a:pPr eaLnBrk="1" hangingPunct="1">
              <a:lnSpc>
                <a:spcPct val="90000"/>
              </a:lnSpc>
              <a:buFont typeface="Wingdings" pitchFamily="2" charset="2"/>
              <a:buChar char="Ø"/>
            </a:pPr>
            <a:r>
              <a:rPr lang="en-US" altLang="en-US" sz="2000" b="1" dirty="0" smtClean="0">
                <a:latin typeface="Times"/>
              </a:rPr>
              <a:t>The Horizon Line is </a:t>
            </a:r>
            <a:r>
              <a:rPr lang="en-US" altLang="en-US" sz="2000" b="1" u="sng" dirty="0" smtClean="0">
                <a:latin typeface="Times"/>
              </a:rPr>
              <a:t>horizon</a:t>
            </a:r>
            <a:r>
              <a:rPr lang="en-US" altLang="en-US" sz="2000" b="1" dirty="0" smtClean="0">
                <a:latin typeface="Times"/>
              </a:rPr>
              <a:t>tal, it goes from left to right and is parallel to the bottom edge of the picture.</a:t>
            </a:r>
            <a:endParaRPr lang="en-US" altLang="en-US" sz="2200" b="1" u="sng" dirty="0" smtClean="0">
              <a:latin typeface="Times"/>
            </a:endParaRPr>
          </a:p>
          <a:p>
            <a:pPr lvl="1" eaLnBrk="1" hangingPunct="1">
              <a:lnSpc>
                <a:spcPct val="90000"/>
              </a:lnSpc>
              <a:buFont typeface="Wingdings" pitchFamily="2" charset="2"/>
              <a:buChar char="Ø"/>
            </a:pPr>
            <a:r>
              <a:rPr lang="en-US" altLang="en-US" sz="2000" b="1" dirty="0" smtClean="0"/>
              <a:t>Represents the viewer’s </a:t>
            </a:r>
            <a:r>
              <a:rPr lang="en-US" altLang="en-US" sz="2000" b="1" u="sng" dirty="0" smtClean="0"/>
              <a:t>eye level.</a:t>
            </a:r>
          </a:p>
          <a:p>
            <a:pPr lvl="1" eaLnBrk="1" hangingPunct="1">
              <a:lnSpc>
                <a:spcPct val="90000"/>
              </a:lnSpc>
              <a:buFont typeface="Wingdings" pitchFamily="2" charset="2"/>
              <a:buChar char="Ø"/>
            </a:pPr>
            <a:r>
              <a:rPr lang="en-US" altLang="en-US" sz="2000" b="1" dirty="0" smtClean="0"/>
              <a:t>It is the place where the </a:t>
            </a:r>
            <a:r>
              <a:rPr lang="en-US" altLang="en-US" sz="2000" b="1" u="sng" dirty="0" smtClean="0"/>
              <a:t>ground and the sky</a:t>
            </a:r>
            <a:r>
              <a:rPr lang="en-US" altLang="en-US" sz="2000" b="1" dirty="0" smtClean="0"/>
              <a:t> seem to </a:t>
            </a:r>
            <a:r>
              <a:rPr lang="en-US" altLang="en-US" sz="2000" b="1" u="sng" dirty="0" smtClean="0"/>
              <a:t>meet </a:t>
            </a:r>
            <a:endParaRPr lang="en-US" altLang="en-US" sz="2000" b="1" dirty="0" smtClean="0"/>
          </a:p>
          <a:p>
            <a:pPr lvl="1" eaLnBrk="1" hangingPunct="1">
              <a:lnSpc>
                <a:spcPct val="90000"/>
              </a:lnSpc>
              <a:buFont typeface="Wingdings" pitchFamily="2" charset="2"/>
              <a:buChar char="Ø"/>
            </a:pPr>
            <a:r>
              <a:rPr lang="en-US" altLang="en-US" sz="2000" b="1" dirty="0" smtClean="0"/>
              <a:t>You can see the top of an object if it is below eye level, below the Horizon Line. </a:t>
            </a:r>
          </a:p>
          <a:p>
            <a:pPr lvl="1" eaLnBrk="1" hangingPunct="1">
              <a:lnSpc>
                <a:spcPct val="90000"/>
              </a:lnSpc>
              <a:buFont typeface="Wingdings" pitchFamily="2" charset="2"/>
              <a:buChar char="Ø"/>
            </a:pPr>
            <a:r>
              <a:rPr lang="en-US" altLang="en-US" sz="2000" b="1" dirty="0" smtClean="0"/>
              <a:t>If an object is above eye level, above the Horizon Line, you can not see it’s top.</a:t>
            </a:r>
          </a:p>
        </p:txBody>
      </p:sp>
      <p:pic>
        <p:nvPicPr>
          <p:cNvPr id="15364" name="Picture 13"/>
          <p:cNvPicPr>
            <a:picLocks noGrp="1" noChangeAspect="1" noChangeArrowheads="1"/>
          </p:cNvPicPr>
          <p:nvPr>
            <p:ph type="clipArt" sz="half" idx="2"/>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2918378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132">
                                            <p:txEl>
                                              <p:pRg st="0" end="0"/>
                                            </p:txEl>
                                          </p:spTgt>
                                        </p:tgtEl>
                                        <p:attrNameLst>
                                          <p:attrName>style.visibility</p:attrName>
                                        </p:attrNameLst>
                                      </p:cBhvr>
                                      <p:to>
                                        <p:strVal val="visible"/>
                                      </p:to>
                                    </p:set>
                                    <p:anim calcmode="lin" valueType="num">
                                      <p:cBhvr additive="base">
                                        <p:cTn id="7" dur="500" fill="hold"/>
                                        <p:tgtEl>
                                          <p:spTgt spid="51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13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132">
                                            <p:txEl>
                                              <p:pRg st="1" end="1"/>
                                            </p:txEl>
                                          </p:spTgt>
                                        </p:tgtEl>
                                        <p:attrNameLst>
                                          <p:attrName>style.visibility</p:attrName>
                                        </p:attrNameLst>
                                      </p:cBhvr>
                                      <p:to>
                                        <p:strVal val="visible"/>
                                      </p:to>
                                    </p:set>
                                    <p:anim calcmode="lin" valueType="num">
                                      <p:cBhvr additive="base">
                                        <p:cTn id="13" dur="500" fill="hold"/>
                                        <p:tgtEl>
                                          <p:spTgt spid="513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13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132">
                                            <p:txEl>
                                              <p:pRg st="2" end="2"/>
                                            </p:txEl>
                                          </p:spTgt>
                                        </p:tgtEl>
                                        <p:attrNameLst>
                                          <p:attrName>style.visibility</p:attrName>
                                        </p:attrNameLst>
                                      </p:cBhvr>
                                      <p:to>
                                        <p:strVal val="visible"/>
                                      </p:to>
                                    </p:set>
                                    <p:anim calcmode="lin" valueType="num">
                                      <p:cBhvr additive="base">
                                        <p:cTn id="19" dur="500" fill="hold"/>
                                        <p:tgtEl>
                                          <p:spTgt spid="513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13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132">
                                            <p:txEl>
                                              <p:pRg st="3" end="3"/>
                                            </p:txEl>
                                          </p:spTgt>
                                        </p:tgtEl>
                                        <p:attrNameLst>
                                          <p:attrName>style.visibility</p:attrName>
                                        </p:attrNameLst>
                                      </p:cBhvr>
                                      <p:to>
                                        <p:strVal val="visible"/>
                                      </p:to>
                                    </p:set>
                                    <p:anim calcmode="lin" valueType="num">
                                      <p:cBhvr additive="base">
                                        <p:cTn id="25" dur="500" fill="hold"/>
                                        <p:tgtEl>
                                          <p:spTgt spid="513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13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132">
                                            <p:txEl>
                                              <p:pRg st="4" end="4"/>
                                            </p:txEl>
                                          </p:spTgt>
                                        </p:tgtEl>
                                        <p:attrNameLst>
                                          <p:attrName>style.visibility</p:attrName>
                                        </p:attrNameLst>
                                      </p:cBhvr>
                                      <p:to>
                                        <p:strVal val="visible"/>
                                      </p:to>
                                    </p:set>
                                    <p:anim calcmode="lin" valueType="num">
                                      <p:cBhvr additive="base">
                                        <p:cTn id="31" dur="500" fill="hold"/>
                                        <p:tgtEl>
                                          <p:spTgt spid="5132">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132">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2" grpId="0" build="p" bldLvl="2"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41325" y="0"/>
            <a:ext cx="8229600" cy="1143000"/>
          </a:xfrm>
        </p:spPr>
        <p:txBody>
          <a:bodyPr/>
          <a:lstStyle/>
          <a:p>
            <a:pPr eaLnBrk="1" hangingPunct="1"/>
            <a:r>
              <a:rPr lang="en-US" altLang="en-US" dirty="0" smtClean="0"/>
              <a:t>Perspective</a:t>
            </a:r>
          </a:p>
        </p:txBody>
      </p:sp>
      <p:pic>
        <p:nvPicPr>
          <p:cNvPr id="1638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33500" y="2284583"/>
            <a:ext cx="6477000" cy="4573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8" name="Rectangle 4"/>
          <p:cNvSpPr>
            <a:spLocks noChangeArrowheads="1"/>
          </p:cNvSpPr>
          <p:nvPr/>
        </p:nvSpPr>
        <p:spPr bwMode="auto">
          <a:xfrm>
            <a:off x="0" y="914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sz="2000" b="1" dirty="0"/>
              <a:t>Place a dot in the middle of the Horizon Line. This is your </a:t>
            </a:r>
            <a:r>
              <a:rPr lang="en-US" altLang="en-US" sz="2000" b="1" u="sng" dirty="0">
                <a:solidFill>
                  <a:srgbClr val="FFFF00"/>
                </a:solidFill>
              </a:rPr>
              <a:t>vanishing point. </a:t>
            </a:r>
            <a:r>
              <a:rPr lang="en-US" altLang="en-US" sz="2000" b="1" dirty="0"/>
              <a:t>In one-point perspective the Vanishing Point, represented is always on the Horizon Line. As things get closer to the Vanishing Point they get smaller and smaller until they appear to vanish.</a:t>
            </a:r>
          </a:p>
          <a:p>
            <a:endParaRPr lang="en-US" altLang="en-US" sz="2000" b="1" dirty="0"/>
          </a:p>
        </p:txBody>
      </p:sp>
    </p:spTree>
    <p:extLst>
      <p:ext uri="{BB962C8B-B14F-4D97-AF65-F5344CB8AC3E}">
        <p14:creationId xmlns:p14="http://schemas.microsoft.com/office/powerpoint/2010/main" val="62335029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504825" y="21566"/>
            <a:ext cx="8229600" cy="1143000"/>
          </a:xfrm>
        </p:spPr>
        <p:txBody>
          <a:bodyPr/>
          <a:lstStyle/>
          <a:p>
            <a:pPr eaLnBrk="1" hangingPunct="1"/>
            <a:r>
              <a:rPr lang="en-US" altLang="en-US" dirty="0" smtClean="0"/>
              <a:t>Perspective</a:t>
            </a:r>
          </a:p>
        </p:txBody>
      </p:sp>
      <p:sp>
        <p:nvSpPr>
          <p:cNvPr id="17411" name="Rectangle 3"/>
          <p:cNvSpPr>
            <a:spLocks noChangeArrowheads="1"/>
          </p:cNvSpPr>
          <p:nvPr/>
        </p:nvSpPr>
        <p:spPr bwMode="auto">
          <a:xfrm>
            <a:off x="3968750" y="1641475"/>
            <a:ext cx="184150" cy="401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endParaRPr lang="en-US" altLang="en-US" sz="2000">
              <a:solidFill>
                <a:srgbClr val="000000"/>
              </a:solidFill>
              <a:latin typeface="Verdana" charset="0"/>
            </a:endParaRPr>
          </a:p>
        </p:txBody>
      </p:sp>
      <p:pic>
        <p:nvPicPr>
          <p:cNvPr id="1741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4230" y="1447799"/>
            <a:ext cx="7530790" cy="531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Rectangle 5"/>
          <p:cNvSpPr>
            <a:spLocks noChangeArrowheads="1"/>
          </p:cNvSpPr>
          <p:nvPr/>
        </p:nvSpPr>
        <p:spPr bwMode="auto">
          <a:xfrm>
            <a:off x="685800" y="990600"/>
            <a:ext cx="78676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US" altLang="en-US" b="1" dirty="0"/>
              <a:t>Draw a square or rectangle In your picture plane.</a:t>
            </a:r>
            <a:endParaRPr lang="en-US" altLang="en-US" dirty="0"/>
          </a:p>
        </p:txBody>
      </p:sp>
    </p:spTree>
    <p:extLst>
      <p:ext uri="{BB962C8B-B14F-4D97-AF65-F5344CB8AC3E}">
        <p14:creationId xmlns:p14="http://schemas.microsoft.com/office/powerpoint/2010/main" val="1546362847"/>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0"/>
            <a:ext cx="8229600" cy="1143000"/>
          </a:xfrm>
        </p:spPr>
        <p:txBody>
          <a:bodyPr/>
          <a:lstStyle/>
          <a:p>
            <a:pPr eaLnBrk="1" hangingPunct="1"/>
            <a:r>
              <a:rPr lang="en-US" altLang="en-US" dirty="0" smtClean="0"/>
              <a:t>Perspective</a:t>
            </a:r>
          </a:p>
        </p:txBody>
      </p:sp>
      <p:sp>
        <p:nvSpPr>
          <p:cNvPr id="18435" name="Rectangle 3"/>
          <p:cNvSpPr>
            <a:spLocks noChangeArrowheads="1"/>
          </p:cNvSpPr>
          <p:nvPr/>
        </p:nvSpPr>
        <p:spPr bwMode="auto">
          <a:xfrm>
            <a:off x="163902" y="106680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b="1" dirty="0"/>
              <a:t>Now connect three corners of your rectangle or square to the vanishing point. These are </a:t>
            </a:r>
            <a:r>
              <a:rPr lang="en-US" altLang="en-US" b="1" dirty="0" smtClean="0"/>
              <a:t>the converging lines. </a:t>
            </a:r>
            <a:endParaRPr lang="en-US" altLang="en-US" b="1" dirty="0"/>
          </a:p>
          <a:p>
            <a:endParaRPr lang="en-US" altLang="en-US" b="1" dirty="0"/>
          </a:p>
          <a:p>
            <a:endParaRPr lang="en-US" altLang="en-US" dirty="0"/>
          </a:p>
        </p:txBody>
      </p:sp>
      <p:pic>
        <p:nvPicPr>
          <p:cNvPr id="18436"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5756" y="1838770"/>
            <a:ext cx="7059291" cy="4984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2436944"/>
      </p:ext>
    </p:extLst>
  </p:cSld>
  <p:clrMapOvr>
    <a:masterClrMapping/>
  </p:clrMapOvr>
  <p:transition>
    <p:dissolv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50069" y="0"/>
            <a:ext cx="8229600" cy="1143000"/>
          </a:xfrm>
        </p:spPr>
        <p:txBody>
          <a:bodyPr/>
          <a:lstStyle/>
          <a:p>
            <a:pPr eaLnBrk="1" hangingPunct="1"/>
            <a:r>
              <a:rPr lang="en-US" altLang="en-US" dirty="0" smtClean="0"/>
              <a:t>Perspective</a:t>
            </a:r>
          </a:p>
        </p:txBody>
      </p:sp>
      <p:pic>
        <p:nvPicPr>
          <p:cNvPr id="1945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151" y="1897797"/>
            <a:ext cx="6591339" cy="46554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0" name="Rectangle 4"/>
          <p:cNvSpPr>
            <a:spLocks noChangeArrowheads="1"/>
          </p:cNvSpPr>
          <p:nvPr/>
        </p:nvSpPr>
        <p:spPr bwMode="auto">
          <a:xfrm>
            <a:off x="152400" y="1066800"/>
            <a:ext cx="868680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r>
              <a:rPr lang="en-US" altLang="en-US" b="1" dirty="0"/>
              <a:t>Draw a horizontal line between the two </a:t>
            </a:r>
            <a:r>
              <a:rPr lang="en-US" altLang="en-US" b="1" dirty="0" smtClean="0"/>
              <a:t>diagonal converging lines </a:t>
            </a:r>
            <a:endParaRPr lang="en-US" altLang="en-US" b="1" dirty="0"/>
          </a:p>
          <a:p>
            <a:r>
              <a:rPr lang="en-US" altLang="en-US" b="1" dirty="0"/>
              <a:t>where you want your forms to end.</a:t>
            </a:r>
          </a:p>
        </p:txBody>
      </p:sp>
    </p:spTree>
    <p:extLst>
      <p:ext uri="{BB962C8B-B14F-4D97-AF65-F5344CB8AC3E}">
        <p14:creationId xmlns:p14="http://schemas.microsoft.com/office/powerpoint/2010/main" val="28129279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95300" y="28755"/>
            <a:ext cx="8229600" cy="1143000"/>
          </a:xfrm>
        </p:spPr>
        <p:txBody>
          <a:bodyPr/>
          <a:lstStyle/>
          <a:p>
            <a:pPr eaLnBrk="1" hangingPunct="1"/>
            <a:r>
              <a:rPr lang="en-US" altLang="en-US" dirty="0" smtClean="0"/>
              <a:t>Perspective</a:t>
            </a:r>
          </a:p>
        </p:txBody>
      </p:sp>
      <p:sp>
        <p:nvSpPr>
          <p:cNvPr id="20483" name="Rectangle 3"/>
          <p:cNvSpPr>
            <a:spLocks noChangeArrowheads="1"/>
          </p:cNvSpPr>
          <p:nvPr/>
        </p:nvSpPr>
        <p:spPr bwMode="auto">
          <a:xfrm>
            <a:off x="1023938" y="1641475"/>
            <a:ext cx="72056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endParaRPr lang="en-US" altLang="en-US" sz="1600">
              <a:solidFill>
                <a:srgbClr val="000000"/>
              </a:solidFill>
              <a:latin typeface="Times New Roman" pitchFamily="18" charset="0"/>
            </a:endParaRPr>
          </a:p>
          <a:p>
            <a:endParaRPr lang="en-US" altLang="en-US"/>
          </a:p>
        </p:txBody>
      </p:sp>
      <p:pic>
        <p:nvPicPr>
          <p:cNvPr id="20484"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399" y="2796856"/>
            <a:ext cx="5750638" cy="4061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5" name="Rectangle 5"/>
          <p:cNvSpPr>
            <a:spLocks noChangeArrowheads="1"/>
          </p:cNvSpPr>
          <p:nvPr/>
        </p:nvSpPr>
        <p:spPr bwMode="auto">
          <a:xfrm>
            <a:off x="533400" y="914400"/>
            <a:ext cx="7848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US" altLang="en-US" b="1" dirty="0"/>
              <a:t>Vertical lines go from the top of the page to bottom of the page and are perpendicular to the bottom edge of the picture. Along with </a:t>
            </a:r>
            <a:r>
              <a:rPr lang="en-US" altLang="en-US" b="1" dirty="0" smtClean="0"/>
              <a:t>diagonal converging lines </a:t>
            </a:r>
            <a:r>
              <a:rPr lang="en-US" altLang="en-US" b="1" dirty="0"/>
              <a:t>and horizontal lines they make up a one-point perspective drawing. 	</a:t>
            </a:r>
          </a:p>
          <a:p>
            <a:pPr algn="ctr"/>
            <a:endParaRPr lang="en-US" altLang="en-US" b="1" dirty="0"/>
          </a:p>
          <a:p>
            <a:endParaRPr lang="en-US" altLang="en-US" sz="1800" dirty="0">
              <a:latin typeface="Verdana" charset="0"/>
            </a:endParaRPr>
          </a:p>
          <a:p>
            <a:endParaRPr lang="en-US" altLang="en-US" sz="1600" dirty="0">
              <a:latin typeface="Times New Roman" pitchFamily="18" charset="0"/>
            </a:endParaRPr>
          </a:p>
          <a:p>
            <a:endParaRPr lang="en-US" altLang="en-US" dirty="0"/>
          </a:p>
        </p:txBody>
      </p:sp>
    </p:spTree>
    <p:extLst>
      <p:ext uri="{BB962C8B-B14F-4D97-AF65-F5344CB8AC3E}">
        <p14:creationId xmlns:p14="http://schemas.microsoft.com/office/powerpoint/2010/main" val="3211192333"/>
      </p:ext>
    </p:extLst>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571500" y="0"/>
            <a:ext cx="8229600" cy="1143000"/>
          </a:xfrm>
        </p:spPr>
        <p:txBody>
          <a:bodyPr/>
          <a:lstStyle/>
          <a:p>
            <a:pPr eaLnBrk="1" hangingPunct="1"/>
            <a:r>
              <a:rPr lang="en-US" altLang="en-US" dirty="0" smtClean="0"/>
              <a:t>Perspective</a:t>
            </a:r>
          </a:p>
        </p:txBody>
      </p:sp>
      <p:sp>
        <p:nvSpPr>
          <p:cNvPr id="21507" name="Rectangle 3"/>
          <p:cNvSpPr>
            <a:spLocks noChangeArrowheads="1"/>
          </p:cNvSpPr>
          <p:nvPr/>
        </p:nvSpPr>
        <p:spPr bwMode="auto">
          <a:xfrm>
            <a:off x="228600" y="990600"/>
            <a:ext cx="86867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a:defRPr>
            </a:lvl1pPr>
            <a:lvl2pPr marL="742950" indent="-285750">
              <a:defRPr sz="2400">
                <a:solidFill>
                  <a:schemeClr val="tx1"/>
                </a:solidFill>
                <a:latin typeface="Times"/>
              </a:defRPr>
            </a:lvl2pPr>
            <a:lvl3pPr marL="1143000" indent="-228600">
              <a:defRPr sz="2400">
                <a:solidFill>
                  <a:schemeClr val="tx1"/>
                </a:solidFill>
                <a:latin typeface="Times"/>
              </a:defRPr>
            </a:lvl3pPr>
            <a:lvl4pPr marL="1600200" indent="-228600">
              <a:defRPr sz="2400">
                <a:solidFill>
                  <a:schemeClr val="tx1"/>
                </a:solidFill>
                <a:latin typeface="Times"/>
              </a:defRPr>
            </a:lvl4pPr>
            <a:lvl5pPr marL="2057400" indent="-228600">
              <a:defRPr sz="2400">
                <a:solidFill>
                  <a:schemeClr val="tx1"/>
                </a:solidFill>
                <a:latin typeface="Times"/>
              </a:defRPr>
            </a:lvl5pPr>
            <a:lvl6pPr marL="2514600" indent="-228600" eaLnBrk="0" fontAlgn="base" hangingPunct="0">
              <a:spcBef>
                <a:spcPct val="0"/>
              </a:spcBef>
              <a:spcAft>
                <a:spcPct val="0"/>
              </a:spcAft>
              <a:defRPr sz="2400">
                <a:solidFill>
                  <a:schemeClr val="tx1"/>
                </a:solidFill>
                <a:latin typeface="Times"/>
              </a:defRPr>
            </a:lvl6pPr>
            <a:lvl7pPr marL="2971800" indent="-228600" eaLnBrk="0" fontAlgn="base" hangingPunct="0">
              <a:spcBef>
                <a:spcPct val="0"/>
              </a:spcBef>
              <a:spcAft>
                <a:spcPct val="0"/>
              </a:spcAft>
              <a:defRPr sz="2400">
                <a:solidFill>
                  <a:schemeClr val="tx1"/>
                </a:solidFill>
                <a:latin typeface="Times"/>
              </a:defRPr>
            </a:lvl7pPr>
            <a:lvl8pPr marL="3429000" indent="-228600" eaLnBrk="0" fontAlgn="base" hangingPunct="0">
              <a:spcBef>
                <a:spcPct val="0"/>
              </a:spcBef>
              <a:spcAft>
                <a:spcPct val="0"/>
              </a:spcAft>
              <a:defRPr sz="2400">
                <a:solidFill>
                  <a:schemeClr val="tx1"/>
                </a:solidFill>
                <a:latin typeface="Times"/>
              </a:defRPr>
            </a:lvl8pPr>
            <a:lvl9pPr marL="3886200" indent="-228600" eaLnBrk="0" fontAlgn="base" hangingPunct="0">
              <a:spcBef>
                <a:spcPct val="0"/>
              </a:spcBef>
              <a:spcAft>
                <a:spcPct val="0"/>
              </a:spcAft>
              <a:defRPr sz="2400">
                <a:solidFill>
                  <a:schemeClr val="tx1"/>
                </a:solidFill>
                <a:latin typeface="Times"/>
              </a:defRPr>
            </a:lvl9pPr>
          </a:lstStyle>
          <a:p>
            <a:pPr algn="ctr"/>
            <a:r>
              <a:rPr lang="en-US" altLang="en-US" b="1" dirty="0"/>
              <a:t>Erase the </a:t>
            </a:r>
            <a:r>
              <a:rPr lang="en-US" altLang="en-US" b="1" dirty="0" smtClean="0"/>
              <a:t>converging lines </a:t>
            </a:r>
            <a:r>
              <a:rPr lang="en-US" altLang="en-US" b="1" dirty="0"/>
              <a:t>to complete your form. You now have a 3-D form in one-point perspective.</a:t>
            </a: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8383" y="1925892"/>
            <a:ext cx="6707232" cy="473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5326777"/>
      </p:ext>
    </p:extLst>
  </p:cSld>
  <p:clrMapOvr>
    <a:masterClrMapping/>
  </p:clrMapOvr>
  <p:transition>
    <p:dissolv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lstStyle/>
          <a:p>
            <a:r>
              <a:rPr lang="en-US" dirty="0" smtClean="0"/>
              <a:t>Demonstration</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0" y="1600200"/>
            <a:ext cx="6399213" cy="4572000"/>
          </a:xfrm>
          <a:prstGeom prst="rect">
            <a:avLst/>
          </a:prstGeom>
          <a:noFill/>
          <a:ln w="9525">
            <a:noFill/>
            <a:miter lim="800000"/>
            <a:headEnd/>
            <a:tailEnd/>
          </a:ln>
        </p:spPr>
      </p:pic>
      <p:sp>
        <p:nvSpPr>
          <p:cNvPr id="6" name="TextBox 5"/>
          <p:cNvSpPr txBox="1"/>
          <p:nvPr/>
        </p:nvSpPr>
        <p:spPr>
          <a:xfrm>
            <a:off x="304800" y="0"/>
            <a:ext cx="1752600" cy="7017306"/>
          </a:xfrm>
          <a:prstGeom prst="rect">
            <a:avLst/>
          </a:prstGeom>
          <a:noFill/>
        </p:spPr>
        <p:txBody>
          <a:bodyPr wrap="square" rtlCol="0">
            <a:spAutoFit/>
          </a:bodyPr>
          <a:lstStyle/>
          <a:p>
            <a:pPr marL="342900" indent="-342900">
              <a:buAutoNum type="arabicPeriod"/>
            </a:pPr>
            <a:r>
              <a:rPr lang="en-US" dirty="0" smtClean="0"/>
              <a:t>Draw Horizon line and vanishing point.</a:t>
            </a:r>
          </a:p>
          <a:p>
            <a:pPr marL="342900" indent="-342900">
              <a:buFontTx/>
              <a:buAutoNum type="arabicPeriod"/>
            </a:pPr>
            <a:r>
              <a:rPr lang="en-US" dirty="0" smtClean="0"/>
              <a:t>Using vertical and horizontal lines, draw your back wall.</a:t>
            </a:r>
          </a:p>
          <a:p>
            <a:pPr marL="342900" indent="-342900">
              <a:buAutoNum type="arabicPeriod"/>
            </a:pPr>
            <a:r>
              <a:rPr lang="en-US" dirty="0" smtClean="0"/>
              <a:t>Then draw converging lines that meet at your vanishing point and go through the corners of your back wall.  These are the left and right walls.</a:t>
            </a:r>
          </a:p>
          <a:p>
            <a:pPr marL="342900" indent="-342900"/>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lstStyle/>
          <a:p>
            <a:r>
              <a:rPr lang="en-US" dirty="0" smtClean="0"/>
              <a:t>Demonstration</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0" y="1600200"/>
            <a:ext cx="6399213" cy="4572000"/>
          </a:xfrm>
          <a:prstGeom prst="rect">
            <a:avLst/>
          </a:prstGeom>
          <a:noFill/>
          <a:ln w="9525">
            <a:noFill/>
            <a:miter lim="800000"/>
            <a:headEnd/>
            <a:tailEnd/>
          </a:ln>
        </p:spPr>
      </p:pic>
      <p:sp>
        <p:nvSpPr>
          <p:cNvPr id="6" name="TextBox 5"/>
          <p:cNvSpPr txBox="1"/>
          <p:nvPr/>
        </p:nvSpPr>
        <p:spPr>
          <a:xfrm>
            <a:off x="304800" y="381000"/>
            <a:ext cx="1752600" cy="6186309"/>
          </a:xfrm>
          <a:prstGeom prst="rect">
            <a:avLst/>
          </a:prstGeom>
          <a:noFill/>
        </p:spPr>
        <p:txBody>
          <a:bodyPr wrap="square" rtlCol="0">
            <a:spAutoFit/>
          </a:bodyPr>
          <a:lstStyle/>
          <a:p>
            <a:pPr marL="342900" indent="-342900">
              <a:buAutoNum type="arabicPeriod"/>
            </a:pPr>
            <a:r>
              <a:rPr lang="en-US" dirty="0" smtClean="0"/>
              <a:t>Using light lines, draw in your furniture and the other details of the room.</a:t>
            </a:r>
          </a:p>
          <a:p>
            <a:pPr marL="342900" indent="-342900">
              <a:buAutoNum type="arabicPeriod"/>
            </a:pPr>
            <a:r>
              <a:rPr lang="en-US" dirty="0" smtClean="0"/>
              <a:t>You can see the top of an object if it is below eye level, or below the Horizon Line. If an object is above eye level, above the Horizon Line, you can not see its top.</a:t>
            </a:r>
          </a:p>
          <a:p>
            <a:pPr marL="342900" indent="-342900"/>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2286000" y="1600200"/>
            <a:ext cx="63992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Perspective</a:t>
            </a:r>
            <a:endParaRPr lang="en-US" dirty="0"/>
          </a:p>
        </p:txBody>
      </p:sp>
      <p:sp>
        <p:nvSpPr>
          <p:cNvPr id="3" name="Content Placeholder 2"/>
          <p:cNvSpPr>
            <a:spLocks noGrp="1"/>
          </p:cNvSpPr>
          <p:nvPr>
            <p:ph idx="1"/>
          </p:nvPr>
        </p:nvSpPr>
        <p:spPr>
          <a:xfrm>
            <a:off x="457200" y="1600200"/>
            <a:ext cx="4953000" cy="4525963"/>
          </a:xfrm>
        </p:spPr>
        <p:txBody>
          <a:bodyPr/>
          <a:lstStyle/>
          <a:p>
            <a:r>
              <a:rPr lang="en-US" altLang="en-US" b="1" dirty="0" smtClean="0"/>
              <a:t>Many of the earlier works artists created showed little depth. </a:t>
            </a:r>
          </a:p>
          <a:p>
            <a:pPr lvl="1">
              <a:buFont typeface="Wingdings" pitchFamily="2" charset="2"/>
              <a:buChar char="Ø"/>
            </a:pPr>
            <a:r>
              <a:rPr lang="en-US" altLang="en-US" sz="2200" b="1" dirty="0" smtClean="0"/>
              <a:t>Does this picture reflect depth? Why or why not?</a:t>
            </a:r>
          </a:p>
          <a:p>
            <a:pPr lvl="1">
              <a:buFont typeface="Wingdings" pitchFamily="2" charset="2"/>
              <a:buChar char="Ø"/>
            </a:pPr>
            <a:r>
              <a:rPr lang="en-US" altLang="en-US" sz="2200" b="1" dirty="0" smtClean="0"/>
              <a:t>How could this picture be changed to increase its’ depth?</a:t>
            </a:r>
          </a:p>
          <a:p>
            <a:endParaRPr lang="en-US" dirty="0"/>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a:xfrm>
            <a:off x="5562600" y="1295400"/>
            <a:ext cx="3276600" cy="4952155"/>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77314" y="6265610"/>
            <a:ext cx="3980577" cy="369332"/>
          </a:xfrm>
          <a:prstGeom prst="rect">
            <a:avLst/>
          </a:prstGeom>
        </p:spPr>
        <p:txBody>
          <a:bodyPr wrap="none">
            <a:spAutoFit/>
          </a:bodyPr>
          <a:lstStyle/>
          <a:p>
            <a:r>
              <a:rPr lang="en-US" altLang="en-US" dirty="0">
                <a:latin typeface="Times New Roman" pitchFamily="18" charset="0"/>
              </a:rPr>
              <a:t>Kaufmann </a:t>
            </a:r>
            <a:r>
              <a:rPr lang="en-US" altLang="en-US" dirty="0" err="1">
                <a:latin typeface="Times New Roman" pitchFamily="18" charset="0"/>
              </a:rPr>
              <a:t>Haggadah</a:t>
            </a:r>
            <a:r>
              <a:rPr lang="en-US" altLang="en-US" dirty="0">
                <a:latin typeface="Times New Roman" pitchFamily="18" charset="0"/>
              </a:rPr>
              <a:t>. Spain, late 14th C.</a:t>
            </a:r>
          </a:p>
        </p:txBody>
      </p:sp>
    </p:spTree>
    <p:extLst>
      <p:ext uri="{BB962C8B-B14F-4D97-AF65-F5344CB8AC3E}">
        <p14:creationId xmlns:p14="http://schemas.microsoft.com/office/powerpoint/2010/main" val="26656033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lstStyle/>
          <a:p>
            <a:r>
              <a:rPr lang="en-US" dirty="0" smtClean="0"/>
              <a:t>Demonstration</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0" y="1600200"/>
            <a:ext cx="6399213" cy="4572000"/>
          </a:xfrm>
          <a:prstGeom prst="rect">
            <a:avLst/>
          </a:prstGeom>
          <a:noFill/>
          <a:ln w="9525">
            <a:noFill/>
            <a:miter lim="800000"/>
            <a:headEnd/>
            <a:tailEnd/>
          </a:ln>
        </p:spPr>
      </p:pic>
      <p:sp>
        <p:nvSpPr>
          <p:cNvPr id="6" name="TextBox 5"/>
          <p:cNvSpPr txBox="1"/>
          <p:nvPr/>
        </p:nvSpPr>
        <p:spPr>
          <a:xfrm>
            <a:off x="228600" y="1600200"/>
            <a:ext cx="1752600" cy="1477328"/>
          </a:xfrm>
          <a:prstGeom prst="rect">
            <a:avLst/>
          </a:prstGeom>
          <a:noFill/>
        </p:spPr>
        <p:txBody>
          <a:bodyPr wrap="square" rtlCol="0">
            <a:spAutoFit/>
          </a:bodyPr>
          <a:lstStyle/>
          <a:p>
            <a:pPr marL="342900" indent="-342900">
              <a:buAutoNum type="arabicPeriod"/>
            </a:pPr>
            <a:r>
              <a:rPr lang="en-US" dirty="0" smtClean="0"/>
              <a:t>Darken in the edges and add color.</a:t>
            </a:r>
          </a:p>
          <a:p>
            <a:pPr marL="342900" indent="-342900"/>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2286000" y="1600200"/>
            <a:ext cx="6399213" cy="4572000"/>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2286000" y="1600200"/>
            <a:ext cx="63992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28600"/>
            <a:ext cx="8229600" cy="1143000"/>
          </a:xfrm>
        </p:spPr>
        <p:txBody>
          <a:bodyPr/>
          <a:lstStyle/>
          <a:p>
            <a:r>
              <a:rPr lang="en-US" dirty="0" smtClean="0"/>
              <a:t>Demonstration</a:t>
            </a:r>
            <a:endParaRPr lang="en-US" dirty="0"/>
          </a:p>
        </p:txBody>
      </p:sp>
      <p:pic>
        <p:nvPicPr>
          <p:cNvPr id="36866" name="Picture 2"/>
          <p:cNvPicPr>
            <a:picLocks noChangeAspect="1" noChangeArrowheads="1"/>
          </p:cNvPicPr>
          <p:nvPr/>
        </p:nvPicPr>
        <p:blipFill>
          <a:blip r:embed="rId2" cstate="print"/>
          <a:srcRect/>
          <a:stretch>
            <a:fillRect/>
          </a:stretch>
        </p:blipFill>
        <p:spPr bwMode="auto">
          <a:xfrm>
            <a:off x="2286000" y="1600200"/>
            <a:ext cx="6399213" cy="4572000"/>
          </a:xfrm>
          <a:prstGeom prst="rect">
            <a:avLst/>
          </a:prstGeom>
          <a:noFill/>
          <a:ln w="9525">
            <a:noFill/>
            <a:miter lim="800000"/>
            <a:headEnd/>
            <a:tailEnd/>
          </a:ln>
        </p:spPr>
      </p:pic>
      <p:sp>
        <p:nvSpPr>
          <p:cNvPr id="6" name="TextBox 5"/>
          <p:cNvSpPr txBox="1"/>
          <p:nvPr/>
        </p:nvSpPr>
        <p:spPr>
          <a:xfrm>
            <a:off x="228600" y="1600200"/>
            <a:ext cx="1752600" cy="1477328"/>
          </a:xfrm>
          <a:prstGeom prst="rect">
            <a:avLst/>
          </a:prstGeom>
          <a:noFill/>
        </p:spPr>
        <p:txBody>
          <a:bodyPr wrap="square" rtlCol="0">
            <a:spAutoFit/>
          </a:bodyPr>
          <a:lstStyle/>
          <a:p>
            <a:pPr marL="342900" indent="-342900">
              <a:buAutoNum type="arabicPeriod"/>
            </a:pPr>
            <a:r>
              <a:rPr lang="en-US" dirty="0" smtClean="0"/>
              <a:t>Darken in the edges and add color.</a:t>
            </a:r>
          </a:p>
          <a:p>
            <a:pPr marL="342900" indent="-342900"/>
            <a:endParaRPr lang="en-US" dirty="0"/>
          </a:p>
        </p:txBody>
      </p:sp>
      <p:pic>
        <p:nvPicPr>
          <p:cNvPr id="43010" name="Picture 2"/>
          <p:cNvPicPr>
            <a:picLocks noChangeAspect="1" noChangeArrowheads="1"/>
          </p:cNvPicPr>
          <p:nvPr/>
        </p:nvPicPr>
        <p:blipFill>
          <a:blip r:embed="rId3" cstate="print"/>
          <a:srcRect/>
          <a:stretch>
            <a:fillRect/>
          </a:stretch>
        </p:blipFill>
        <p:spPr bwMode="auto">
          <a:xfrm>
            <a:off x="2286000" y="1600200"/>
            <a:ext cx="6399213" cy="4572000"/>
          </a:xfrm>
          <a:prstGeom prst="rect">
            <a:avLst/>
          </a:prstGeom>
          <a:noFill/>
          <a:ln w="9525">
            <a:noFill/>
            <a:miter lim="800000"/>
            <a:headEnd/>
            <a:tailEnd/>
          </a:ln>
        </p:spPr>
      </p:pic>
      <p:pic>
        <p:nvPicPr>
          <p:cNvPr id="44034" name="Picture 2"/>
          <p:cNvPicPr>
            <a:picLocks noChangeAspect="1" noChangeArrowheads="1"/>
          </p:cNvPicPr>
          <p:nvPr/>
        </p:nvPicPr>
        <p:blipFill>
          <a:blip r:embed="rId4" cstate="print"/>
          <a:srcRect/>
          <a:stretch>
            <a:fillRect/>
          </a:stretch>
        </p:blipFill>
        <p:spPr bwMode="auto">
          <a:xfrm>
            <a:off x="2286000" y="1600200"/>
            <a:ext cx="6399213" cy="4572000"/>
          </a:xfrm>
          <a:prstGeom prst="rect">
            <a:avLst/>
          </a:prstGeom>
          <a:noFill/>
          <a:ln w="9525">
            <a:noFill/>
            <a:miter lim="800000"/>
            <a:headEnd/>
            <a:tailEnd/>
          </a:ln>
        </p:spPr>
      </p:pic>
      <p:pic>
        <p:nvPicPr>
          <p:cNvPr id="45058" name="Picture 2"/>
          <p:cNvPicPr>
            <a:picLocks noChangeAspect="1" noChangeArrowheads="1"/>
          </p:cNvPicPr>
          <p:nvPr/>
        </p:nvPicPr>
        <p:blipFill>
          <a:blip r:embed="rId5" cstate="print"/>
          <a:srcRect/>
          <a:stretch>
            <a:fillRect/>
          </a:stretch>
        </p:blipFill>
        <p:spPr bwMode="auto">
          <a:xfrm>
            <a:off x="2286000" y="1600200"/>
            <a:ext cx="6399213" cy="457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482" name="Picture 2" descr="http://www.williampowell-artist.com/RoomPerspectiveL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077817"/>
            <a:ext cx="8127584" cy="4495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241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Creating My Perfect Room</a:t>
            </a:r>
            <a:endParaRPr lang="en-US" dirty="0"/>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dirty="0" smtClean="0"/>
              <a:t>Using one-point linear perspective, design and draw your perfect room.</a:t>
            </a:r>
          </a:p>
          <a:p>
            <a:r>
              <a:rPr lang="en-US" dirty="0" smtClean="0"/>
              <a:t>Have the room reflect your personality and interests.</a:t>
            </a:r>
          </a:p>
          <a:p>
            <a:r>
              <a:rPr lang="en-US" dirty="0" smtClean="0"/>
              <a:t>This room can be real or imagined.</a:t>
            </a:r>
          </a:p>
          <a:p>
            <a:r>
              <a:rPr lang="en-US" dirty="0" smtClean="0"/>
              <a:t>Is it your man cave, bedroom, hunting trophy room, kitchen, workspace, classroom or walk in closet?</a:t>
            </a:r>
          </a:p>
          <a:p>
            <a:r>
              <a:rPr lang="en-US" dirty="0" smtClean="0"/>
              <a:t>Is it your room on the space station?</a:t>
            </a:r>
          </a:p>
          <a:p>
            <a:r>
              <a:rPr lang="en-US" dirty="0" smtClean="0"/>
              <a:t>What type of furniture, flooring, lighting, curtains, trim, windows, doors, and artwork does your room have?</a:t>
            </a:r>
          </a:p>
          <a:p>
            <a:r>
              <a:rPr lang="en-US" dirty="0" smtClean="0"/>
              <a:t>Remember to use other techniques we discussed, like having objects overlap, to create pictorial space.</a:t>
            </a:r>
          </a:p>
          <a:p>
            <a:r>
              <a:rPr lang="en-US" dirty="0" smtClean="0"/>
              <a:t>This drawing must be colored in using colored pencils.</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Examples</a:t>
            </a:r>
            <a:endParaRPr lang="en-US" dirty="0"/>
          </a:p>
        </p:txBody>
      </p:sp>
      <p:pic>
        <p:nvPicPr>
          <p:cNvPr id="35842" name="Picture 2" descr="http://www.art-rageous.net/2010/AndrewB-PerspectiveRoom.jpg"/>
          <p:cNvPicPr>
            <a:picLocks noChangeAspect="1" noChangeArrowheads="1"/>
          </p:cNvPicPr>
          <p:nvPr/>
        </p:nvPicPr>
        <p:blipFill>
          <a:blip r:embed="rId2" cstate="print"/>
          <a:srcRect/>
          <a:stretch>
            <a:fillRect/>
          </a:stretch>
        </p:blipFill>
        <p:spPr bwMode="auto">
          <a:xfrm>
            <a:off x="152400" y="990600"/>
            <a:ext cx="3558645" cy="5715000"/>
          </a:xfrm>
          <a:prstGeom prst="rect">
            <a:avLst/>
          </a:prstGeom>
          <a:noFill/>
        </p:spPr>
      </p:pic>
      <p:pic>
        <p:nvPicPr>
          <p:cNvPr id="35844" name="Picture 4" descr="http://www.art-rageous.net/2010/JaneilJ-PerspectiveRoom.jpg"/>
          <p:cNvPicPr>
            <a:picLocks noChangeAspect="1" noChangeArrowheads="1"/>
          </p:cNvPicPr>
          <p:nvPr/>
        </p:nvPicPr>
        <p:blipFill>
          <a:blip r:embed="rId3" cstate="print"/>
          <a:srcRect/>
          <a:stretch>
            <a:fillRect/>
          </a:stretch>
        </p:blipFill>
        <p:spPr bwMode="auto">
          <a:xfrm>
            <a:off x="3732611" y="2224087"/>
            <a:ext cx="5403502" cy="341471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rt-rageous.net/2010/YoonjiK-PerspectiveRoom.jpg"/>
          <p:cNvPicPr>
            <a:picLocks noChangeAspect="1" noChangeArrowheads="1"/>
          </p:cNvPicPr>
          <p:nvPr/>
        </p:nvPicPr>
        <p:blipFill>
          <a:blip r:embed="rId2" cstate="print"/>
          <a:srcRect/>
          <a:stretch>
            <a:fillRect/>
          </a:stretch>
        </p:blipFill>
        <p:spPr bwMode="auto">
          <a:xfrm>
            <a:off x="0" y="0"/>
            <a:ext cx="5724939" cy="3657600"/>
          </a:xfrm>
          <a:prstGeom prst="rect">
            <a:avLst/>
          </a:prstGeom>
          <a:noFill/>
        </p:spPr>
      </p:pic>
      <p:pic>
        <p:nvPicPr>
          <p:cNvPr id="41988" name="Picture 4" descr="http://www.art-rageous.net/2007/RutaL-PerspectiveRoom.jpg"/>
          <p:cNvPicPr>
            <a:picLocks noChangeAspect="1" noChangeArrowheads="1"/>
          </p:cNvPicPr>
          <p:nvPr/>
        </p:nvPicPr>
        <p:blipFill>
          <a:blip r:embed="rId3" cstate="print"/>
          <a:srcRect/>
          <a:stretch>
            <a:fillRect/>
          </a:stretch>
        </p:blipFill>
        <p:spPr bwMode="auto">
          <a:xfrm>
            <a:off x="4450180" y="3352800"/>
            <a:ext cx="4688069" cy="3505200"/>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rt-rageous.net/2010/YoonjiK-PerspectiveRoom.jpg"/>
          <p:cNvPicPr>
            <a:picLocks noChangeAspect="1" noChangeArrowheads="1"/>
          </p:cNvPicPr>
          <p:nvPr/>
        </p:nvPicPr>
        <p:blipFill>
          <a:blip r:embed="rId2" cstate="print"/>
          <a:srcRect/>
          <a:stretch>
            <a:fillRect/>
          </a:stretch>
        </p:blipFill>
        <p:spPr bwMode="auto">
          <a:xfrm>
            <a:off x="533400" y="457200"/>
            <a:ext cx="4114800" cy="2628900"/>
          </a:xfrm>
          <a:prstGeom prst="rect">
            <a:avLst/>
          </a:prstGeom>
          <a:noFill/>
        </p:spPr>
      </p:pic>
      <p:pic>
        <p:nvPicPr>
          <p:cNvPr id="41988" name="Picture 4" descr="http://www.art-rageous.net/2007/RutaL-PerspectiveRoom.jpg"/>
          <p:cNvPicPr>
            <a:picLocks noChangeAspect="1" noChangeArrowheads="1"/>
          </p:cNvPicPr>
          <p:nvPr/>
        </p:nvPicPr>
        <p:blipFill>
          <a:blip r:embed="rId3" cstate="print"/>
          <a:srcRect/>
          <a:stretch>
            <a:fillRect/>
          </a:stretch>
        </p:blipFill>
        <p:spPr bwMode="auto">
          <a:xfrm>
            <a:off x="4648200" y="3352800"/>
            <a:ext cx="4114800" cy="3076575"/>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40"/>
            <a:ext cx="5622474" cy="3873260"/>
          </a:xfrm>
          <a:prstGeom prst="rect">
            <a:avLst/>
          </a:prstGeom>
        </p:spPr>
      </p:pic>
      <p:pic>
        <p:nvPicPr>
          <p:cNvPr id="6146" name="Picture 2" descr="http://iss.schoolwires.com/cms/lib4/NC01000579/Centricity/Domain/2452/perspective_room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467" y="3352800"/>
            <a:ext cx="4680533"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5585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www.art-rageous.net/2010/YoonjiK-PerspectiveRoom.jpg"/>
          <p:cNvPicPr>
            <a:picLocks noChangeAspect="1" noChangeArrowheads="1"/>
          </p:cNvPicPr>
          <p:nvPr/>
        </p:nvPicPr>
        <p:blipFill>
          <a:blip r:embed="rId2" cstate="print"/>
          <a:srcRect/>
          <a:stretch>
            <a:fillRect/>
          </a:stretch>
        </p:blipFill>
        <p:spPr bwMode="auto">
          <a:xfrm>
            <a:off x="533400" y="457200"/>
            <a:ext cx="4114800" cy="2628900"/>
          </a:xfrm>
          <a:prstGeom prst="rect">
            <a:avLst/>
          </a:prstGeom>
          <a:noFill/>
        </p:spPr>
      </p:pic>
      <p:pic>
        <p:nvPicPr>
          <p:cNvPr id="41988" name="Picture 4" descr="http://www.art-rageous.net/2007/RutaL-PerspectiveRoom.jpg"/>
          <p:cNvPicPr>
            <a:picLocks noChangeAspect="1" noChangeArrowheads="1"/>
          </p:cNvPicPr>
          <p:nvPr/>
        </p:nvPicPr>
        <p:blipFill>
          <a:blip r:embed="rId3" cstate="print"/>
          <a:srcRect/>
          <a:stretch>
            <a:fillRect/>
          </a:stretch>
        </p:blipFill>
        <p:spPr bwMode="auto">
          <a:xfrm>
            <a:off x="4648200" y="3352800"/>
            <a:ext cx="4114800" cy="3076575"/>
          </a:xfrm>
          <a:prstGeom prst="rect">
            <a:avLst/>
          </a:prstGeom>
          <a:noFill/>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2940"/>
            <a:ext cx="5622474" cy="3873260"/>
          </a:xfrm>
          <a:prstGeom prst="rect">
            <a:avLst/>
          </a:prstGeom>
        </p:spPr>
      </p:pic>
      <p:pic>
        <p:nvPicPr>
          <p:cNvPr id="6146" name="Picture 2" descr="http://iss.schoolwires.com/cms/lib4/NC01000579/Centricity/Domain/2452/perspective_room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63467" y="3352800"/>
            <a:ext cx="4680533"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5362" name="Picture 2" descr="http://www.portledge.org/Customized/uploads/Room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0" y="46037"/>
            <a:ext cx="5622474" cy="4262793"/>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immaculateheartacademy.org/outside2/art/artwebsitefiles/GALLERIES/Intro%20Red%20Completed%20June%202009/E.%20Shaw/Intro%20Red%20perspective%2001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7511" y="3086100"/>
            <a:ext cx="4916178" cy="3811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000433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4" descr="http://media-cache-ak0.pinimg.com/736x/1d/a1/53/1da153ea640ebd58dee06acd0dd9962e.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304800"/>
            <a:ext cx="6179967" cy="609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62531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7410" name="Picture 2" descr="http://media-cache-ak0.pinimg.com/736x/c4/8e/11/c48e112e8308a251aa7ba85bbffa33f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
            <a:ext cx="8350847"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44005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4495800" cy="5791200"/>
          </a:xfrm>
        </p:spPr>
        <p:txBody>
          <a:bodyPr>
            <a:normAutofit/>
          </a:bodyPr>
          <a:lstStyle/>
          <a:p>
            <a:r>
              <a:rPr lang="en-US" dirty="0" smtClean="0"/>
              <a:t>How do we create the illusion of three dimensional space on a two dimensional surface?</a:t>
            </a:r>
            <a:endParaRPr lang="en-US" dirty="0"/>
          </a:p>
        </p:txBody>
      </p:sp>
      <p:pic>
        <p:nvPicPr>
          <p:cNvPr id="23554" name="Picture 2" descr="http://rds.yahoo.com/_ylt=A2KJke4wselORDsAb22jzbkF;_ylu=X3oDMTBtdXFkOWthBHNlYwNmcC1hdHRyaWIEc2xrA2ZpbWc-/SIG=13ngqq7g8/EXP=1323966896/**http%3a/www.hoover.k12.al.us/sphs/visualarts/emyers/for%2520elements%2520page/linear_perspective.jpg"/>
          <p:cNvPicPr>
            <a:picLocks noChangeAspect="1" noChangeArrowheads="1"/>
          </p:cNvPicPr>
          <p:nvPr/>
        </p:nvPicPr>
        <p:blipFill>
          <a:blip r:embed="rId2" cstate="print"/>
          <a:srcRect/>
          <a:stretch>
            <a:fillRect/>
          </a:stretch>
        </p:blipFill>
        <p:spPr bwMode="auto">
          <a:xfrm>
            <a:off x="4944373" y="685800"/>
            <a:ext cx="4139293" cy="5943600"/>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8434" name="Picture 2" descr="http://fc04.deviantart.net/fs70/i/2012/148/5/a/dream_room_by_emerald_owl-d51e54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533400"/>
            <a:ext cx="857250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393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9460" name="Picture 4" descr="https://m1.behance.net/rendition/modules/25653339/disp/9d64f15541d326e05e3bba1f262443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2611916"/>
            <a:ext cx="5715000" cy="4267200"/>
          </a:xfrm>
          <a:prstGeom prst="rect">
            <a:avLst/>
          </a:prstGeom>
          <a:noFill/>
          <a:extLst>
            <a:ext uri="{909E8E84-426E-40DD-AFC4-6F175D3DCCD1}">
              <a14:hiddenFill xmlns:a14="http://schemas.microsoft.com/office/drawing/2010/main">
                <a:solidFill>
                  <a:srgbClr val="FFFFFF"/>
                </a:solidFill>
              </a14:hiddenFill>
            </a:ext>
          </a:extLst>
        </p:spPr>
      </p:pic>
      <p:pic>
        <p:nvPicPr>
          <p:cNvPr id="19458" name="Picture 2" descr="https://m1.behance.net/rendition/modules/28521475/disp/97a7033f33ff99906176e6382dc0906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25706"/>
            <a:ext cx="4572000" cy="35509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3607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1506" name="Picture 2" descr="http://media-cache-ec0.pinimg.com/236x/66/e1/da/66e1da2f43ef88c778c4f67200f8179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3969"/>
            <a:ext cx="5099472" cy="3846214"/>
          </a:xfrm>
          <a:prstGeom prst="rect">
            <a:avLst/>
          </a:prstGeom>
          <a:noFill/>
          <a:extLst>
            <a:ext uri="{909E8E84-426E-40DD-AFC4-6F175D3DCCD1}">
              <a14:hiddenFill xmlns:a14="http://schemas.microsoft.com/office/drawing/2010/main">
                <a:solidFill>
                  <a:srgbClr val="FFFFFF"/>
                </a:solidFill>
              </a14:hiddenFill>
            </a:ext>
          </a:extLst>
        </p:spPr>
      </p:pic>
      <p:pic>
        <p:nvPicPr>
          <p:cNvPr id="21508" name="Picture 4" descr="http://fc08.deviantart.net/fs70/i/2011/024/3/7/one_point_perspective_room_by_xvalkyrievampire-d37ym4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4562" r="2722" b="3614"/>
          <a:stretch/>
        </p:blipFill>
        <p:spPr bwMode="auto">
          <a:xfrm>
            <a:off x="3946794" y="3307197"/>
            <a:ext cx="5168746" cy="3550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9976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create the illusion of space on a two dimensional surface?</a:t>
            </a:r>
            <a:endParaRPr lang="en-US" dirty="0"/>
          </a:p>
        </p:txBody>
      </p:sp>
      <p:sp>
        <p:nvSpPr>
          <p:cNvPr id="3" name="Content Placeholder 2"/>
          <p:cNvSpPr>
            <a:spLocks noGrp="1"/>
          </p:cNvSpPr>
          <p:nvPr>
            <p:ph idx="1"/>
          </p:nvPr>
        </p:nvSpPr>
        <p:spPr>
          <a:xfrm>
            <a:off x="762000" y="2438400"/>
            <a:ext cx="2819400" cy="2667000"/>
          </a:xfrm>
        </p:spPr>
        <p:txBody>
          <a:bodyPr>
            <a:normAutofit lnSpcReduction="10000"/>
          </a:bodyPr>
          <a:lstStyle/>
          <a:p>
            <a:r>
              <a:rPr lang="en-US" dirty="0" smtClean="0">
                <a:solidFill>
                  <a:srgbClr val="FFFF00"/>
                </a:solidFill>
              </a:rPr>
              <a:t>Overlapping</a:t>
            </a:r>
          </a:p>
          <a:p>
            <a:pPr>
              <a:buNone/>
            </a:pPr>
            <a:endParaRPr lang="en-US" dirty="0" smtClean="0"/>
          </a:p>
          <a:p>
            <a:r>
              <a:rPr lang="en-US" dirty="0" smtClean="0"/>
              <a:t>Giving objects </a:t>
            </a:r>
            <a:r>
              <a:rPr lang="en-US" dirty="0" smtClean="0"/>
              <a:t>form-</a:t>
            </a:r>
            <a:r>
              <a:rPr lang="en-US" dirty="0" smtClean="0">
                <a:solidFill>
                  <a:srgbClr val="FFFF00"/>
                </a:solidFill>
              </a:rPr>
              <a:t>shading</a:t>
            </a:r>
            <a:endParaRPr lang="en-US" dirty="0">
              <a:solidFill>
                <a:srgbClr val="FFFF00"/>
              </a:solidFill>
            </a:endParaRPr>
          </a:p>
        </p:txBody>
      </p:sp>
      <p:pic>
        <p:nvPicPr>
          <p:cNvPr id="23554" name="Picture 2" descr="Image Detail"/>
          <p:cNvPicPr>
            <a:picLocks noChangeAspect="1" noChangeArrowheads="1"/>
          </p:cNvPicPr>
          <p:nvPr/>
        </p:nvPicPr>
        <p:blipFill>
          <a:blip r:embed="rId3" cstate="print"/>
          <a:srcRect/>
          <a:stretch>
            <a:fillRect/>
          </a:stretch>
        </p:blipFill>
        <p:spPr bwMode="auto">
          <a:xfrm>
            <a:off x="3581400" y="1784229"/>
            <a:ext cx="5127624" cy="388620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create the illusion of space on a two dimensional surface?</a:t>
            </a:r>
            <a:endParaRPr lang="en-US" dirty="0"/>
          </a:p>
        </p:txBody>
      </p:sp>
      <p:sp>
        <p:nvSpPr>
          <p:cNvPr id="3" name="Content Placeholder 2"/>
          <p:cNvSpPr>
            <a:spLocks noGrp="1"/>
          </p:cNvSpPr>
          <p:nvPr>
            <p:ph idx="1"/>
          </p:nvPr>
        </p:nvSpPr>
        <p:spPr>
          <a:xfrm>
            <a:off x="609600" y="2008445"/>
            <a:ext cx="4114800" cy="4038601"/>
          </a:xfrm>
        </p:spPr>
        <p:txBody>
          <a:bodyPr>
            <a:normAutofit/>
          </a:bodyPr>
          <a:lstStyle/>
          <a:p>
            <a:r>
              <a:rPr lang="en-US" sz="4000" dirty="0" smtClean="0"/>
              <a:t>Objects that are closer are </a:t>
            </a:r>
            <a:r>
              <a:rPr lang="en-US" sz="4000" dirty="0" smtClean="0">
                <a:solidFill>
                  <a:srgbClr val="FFFF00"/>
                </a:solidFill>
              </a:rPr>
              <a:t>larger</a:t>
            </a:r>
          </a:p>
          <a:p>
            <a:endParaRPr lang="en-US" sz="4000" dirty="0" smtClean="0"/>
          </a:p>
          <a:p>
            <a:r>
              <a:rPr lang="en-US" sz="4000" dirty="0" smtClean="0"/>
              <a:t>Objects that are farther away are </a:t>
            </a:r>
            <a:r>
              <a:rPr lang="en-US" sz="4000" dirty="0" smtClean="0">
                <a:solidFill>
                  <a:srgbClr val="FFFF00"/>
                </a:solidFill>
              </a:rPr>
              <a:t>smaller</a:t>
            </a:r>
          </a:p>
          <a:p>
            <a:pPr marL="0" indent="0">
              <a:buNone/>
            </a:pPr>
            <a:endParaRPr lang="en-US" dirty="0" smtClean="0"/>
          </a:p>
          <a:p>
            <a:pPr>
              <a:buNone/>
            </a:pPr>
            <a:endParaRPr lang="en-US" dirty="0"/>
          </a:p>
        </p:txBody>
      </p:sp>
      <p:pic>
        <p:nvPicPr>
          <p:cNvPr id="10244" name="Picture 4" descr="Image Detail"/>
          <p:cNvPicPr>
            <a:picLocks noChangeAspect="1" noChangeArrowheads="1"/>
          </p:cNvPicPr>
          <p:nvPr/>
        </p:nvPicPr>
        <p:blipFill>
          <a:blip r:embed="rId2" cstate="print"/>
          <a:srcRect/>
          <a:stretch>
            <a:fillRect/>
          </a:stretch>
        </p:blipFill>
        <p:spPr bwMode="auto">
          <a:xfrm>
            <a:off x="4724400" y="1676400"/>
            <a:ext cx="3143250" cy="4702693"/>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create the illusion of space on a two dimensional surface?</a:t>
            </a:r>
            <a:endParaRPr lang="en-US" dirty="0"/>
          </a:p>
        </p:txBody>
      </p:sp>
      <p:sp>
        <p:nvSpPr>
          <p:cNvPr id="3" name="Content Placeholder 2"/>
          <p:cNvSpPr>
            <a:spLocks noGrp="1"/>
          </p:cNvSpPr>
          <p:nvPr>
            <p:ph idx="1"/>
          </p:nvPr>
        </p:nvSpPr>
        <p:spPr>
          <a:xfrm>
            <a:off x="609600" y="2008445"/>
            <a:ext cx="4114800" cy="4038601"/>
          </a:xfrm>
        </p:spPr>
        <p:txBody>
          <a:bodyPr>
            <a:normAutofit fontScale="92500" lnSpcReduction="20000"/>
          </a:bodyPr>
          <a:lstStyle/>
          <a:p>
            <a:r>
              <a:rPr lang="en-US" sz="4000" dirty="0" smtClean="0"/>
              <a:t>Objects that are closer are </a:t>
            </a:r>
            <a:r>
              <a:rPr lang="en-US" sz="4000" dirty="0" smtClean="0">
                <a:solidFill>
                  <a:srgbClr val="FFFF00"/>
                </a:solidFill>
              </a:rPr>
              <a:t>lower on the page</a:t>
            </a:r>
            <a:r>
              <a:rPr lang="en-US" sz="4000" dirty="0" smtClean="0"/>
              <a:t>.</a:t>
            </a:r>
          </a:p>
          <a:p>
            <a:endParaRPr lang="en-US" sz="4000" dirty="0" smtClean="0"/>
          </a:p>
          <a:p>
            <a:r>
              <a:rPr lang="en-US" sz="4000" dirty="0" smtClean="0"/>
              <a:t>Objects that are farther away are </a:t>
            </a:r>
            <a:r>
              <a:rPr lang="en-US" sz="4000" dirty="0" smtClean="0">
                <a:solidFill>
                  <a:srgbClr val="FFFF00"/>
                </a:solidFill>
              </a:rPr>
              <a:t>higher on the page.</a:t>
            </a:r>
          </a:p>
          <a:p>
            <a:pPr marL="0" indent="0">
              <a:buNone/>
            </a:pPr>
            <a:endParaRPr lang="en-US" dirty="0" smtClean="0"/>
          </a:p>
          <a:p>
            <a:pPr>
              <a:buNone/>
            </a:pPr>
            <a:endParaRPr lang="en-US" dirty="0"/>
          </a:p>
        </p:txBody>
      </p:sp>
      <p:pic>
        <p:nvPicPr>
          <p:cNvPr id="10244" name="Picture 4" descr="Image Detail"/>
          <p:cNvPicPr>
            <a:picLocks noChangeAspect="1" noChangeArrowheads="1"/>
          </p:cNvPicPr>
          <p:nvPr/>
        </p:nvPicPr>
        <p:blipFill>
          <a:blip r:embed="rId2" cstate="print"/>
          <a:srcRect/>
          <a:stretch>
            <a:fillRect/>
          </a:stretch>
        </p:blipFill>
        <p:spPr bwMode="auto">
          <a:xfrm>
            <a:off x="4724400" y="1676400"/>
            <a:ext cx="3143250" cy="4702693"/>
          </a:xfrm>
          <a:prstGeom prst="rect">
            <a:avLst/>
          </a:prstGeom>
          <a:noFill/>
        </p:spPr>
      </p:pic>
    </p:spTree>
    <p:extLst>
      <p:ext uri="{BB962C8B-B14F-4D97-AF65-F5344CB8AC3E}">
        <p14:creationId xmlns:p14="http://schemas.microsoft.com/office/powerpoint/2010/main" val="101861432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 we create the illusion of space in a two dimensional work of art?</a:t>
            </a:r>
            <a:endParaRPr lang="en-US" dirty="0"/>
          </a:p>
        </p:txBody>
      </p:sp>
      <p:sp>
        <p:nvSpPr>
          <p:cNvPr id="3" name="Content Placeholder 2"/>
          <p:cNvSpPr>
            <a:spLocks noGrp="1"/>
          </p:cNvSpPr>
          <p:nvPr>
            <p:ph idx="1"/>
          </p:nvPr>
        </p:nvSpPr>
        <p:spPr>
          <a:xfrm>
            <a:off x="457200" y="1600200"/>
            <a:ext cx="4114800" cy="4525963"/>
          </a:xfrm>
        </p:spPr>
        <p:txBody>
          <a:bodyPr>
            <a:normAutofit/>
          </a:bodyPr>
          <a:lstStyle/>
          <a:p>
            <a:r>
              <a:rPr lang="en-US" dirty="0" smtClean="0"/>
              <a:t>Everything appears to recede into the distance at the same rate, converging, or coming together, at a single point at the horizon.</a:t>
            </a:r>
            <a:endParaRPr lang="en-US" dirty="0"/>
          </a:p>
        </p:txBody>
      </p:sp>
      <p:pic>
        <p:nvPicPr>
          <p:cNvPr id="10244" name="Picture 4" descr="Image Detail"/>
          <p:cNvPicPr>
            <a:picLocks noChangeAspect="1" noChangeArrowheads="1"/>
          </p:cNvPicPr>
          <p:nvPr/>
        </p:nvPicPr>
        <p:blipFill>
          <a:blip r:embed="rId2" cstate="print"/>
          <a:srcRect/>
          <a:stretch>
            <a:fillRect/>
          </a:stretch>
        </p:blipFill>
        <p:spPr bwMode="auto">
          <a:xfrm>
            <a:off x="4724400" y="1676400"/>
            <a:ext cx="3143250" cy="4702693"/>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8740" y="-228600"/>
            <a:ext cx="7772400" cy="1470025"/>
          </a:xfrm>
        </p:spPr>
        <p:txBody>
          <a:bodyPr/>
          <a:lstStyle/>
          <a:p>
            <a:r>
              <a:rPr lang="en-US" dirty="0" smtClean="0"/>
              <a:t>Pictorial Space</a:t>
            </a:r>
            <a:endParaRPr lang="en-US" dirty="0"/>
          </a:p>
        </p:txBody>
      </p:sp>
      <p:sp>
        <p:nvSpPr>
          <p:cNvPr id="3" name="Subtitle 2"/>
          <p:cNvSpPr>
            <a:spLocks noGrp="1"/>
          </p:cNvSpPr>
          <p:nvPr>
            <p:ph type="subTitle" idx="1"/>
          </p:nvPr>
        </p:nvSpPr>
        <p:spPr>
          <a:xfrm>
            <a:off x="304800" y="867582"/>
            <a:ext cx="8610600" cy="1266018"/>
          </a:xfrm>
        </p:spPr>
        <p:txBody>
          <a:bodyPr>
            <a:normAutofit fontScale="92500" lnSpcReduction="20000"/>
          </a:bodyPr>
          <a:lstStyle/>
          <a:p>
            <a:r>
              <a:rPr lang="en-US" dirty="0" smtClean="0">
                <a:solidFill>
                  <a:schemeClr val="tx1"/>
                </a:solidFill>
              </a:rPr>
              <a:t>The illusionary space in a painting or other two-dimensional art that appears to recede backward into the picture.</a:t>
            </a:r>
            <a:endParaRPr lang="en-US" dirty="0">
              <a:solidFill>
                <a:schemeClr val="tx1"/>
              </a:solidFill>
            </a:endParaRPr>
          </a:p>
        </p:txBody>
      </p:sp>
      <p:pic>
        <p:nvPicPr>
          <p:cNvPr id="1026" name="Picture 2" descr="http://rds.yahoo.com/_ylt=A2KJkIZD3cROW2EA1UujzbkF;_ylu=X3oDMTBtdXFkOWthBHNlYwNmcC1hdHRyaWIEc2xrA2ZpbWc-/SIG=14he6giht/EXP=1321553347/**http%3a/uploads5.wikipaintings.org/images/filippo-brunelleschi/perspective-drawing-for-church-of-santo-spirito-in-florence.jpg"/>
          <p:cNvPicPr>
            <a:picLocks noChangeAspect="1" noChangeArrowheads="1"/>
          </p:cNvPicPr>
          <p:nvPr/>
        </p:nvPicPr>
        <p:blipFill>
          <a:blip r:embed="rId3" cstate="print"/>
          <a:srcRect/>
          <a:stretch>
            <a:fillRect/>
          </a:stretch>
        </p:blipFill>
        <p:spPr bwMode="auto">
          <a:xfrm>
            <a:off x="340459" y="2008467"/>
            <a:ext cx="5679341" cy="4449662"/>
          </a:xfrm>
          <a:prstGeom prst="rect">
            <a:avLst/>
          </a:prstGeom>
          <a:noFill/>
        </p:spPr>
      </p:pic>
      <p:sp>
        <p:nvSpPr>
          <p:cNvPr id="5" name="Rectangle 4"/>
          <p:cNvSpPr/>
          <p:nvPr/>
        </p:nvSpPr>
        <p:spPr>
          <a:xfrm>
            <a:off x="6096000" y="5257800"/>
            <a:ext cx="2819400" cy="1200329"/>
          </a:xfrm>
          <a:prstGeom prst="rect">
            <a:avLst/>
          </a:prstGeom>
        </p:spPr>
        <p:txBody>
          <a:bodyPr wrap="square">
            <a:spAutoFit/>
          </a:bodyPr>
          <a:lstStyle/>
          <a:p>
            <a:r>
              <a:rPr lang="en-US" b="1" dirty="0" smtClean="0"/>
              <a:t>Artist:</a:t>
            </a:r>
            <a:r>
              <a:rPr lang="en-US" dirty="0" smtClean="0"/>
              <a:t> </a:t>
            </a:r>
            <a:r>
              <a:rPr lang="en-US" dirty="0" err="1" smtClean="0"/>
              <a:t>Filippo</a:t>
            </a:r>
            <a:r>
              <a:rPr lang="en-US" dirty="0" smtClean="0"/>
              <a:t> Brunelleschi </a:t>
            </a:r>
          </a:p>
          <a:p>
            <a:r>
              <a:rPr lang="en-US" b="1" dirty="0" smtClean="0"/>
              <a:t>Completion Date:</a:t>
            </a:r>
            <a:r>
              <a:rPr lang="en-US" dirty="0" smtClean="0"/>
              <a:t> c.1428</a:t>
            </a:r>
          </a:p>
          <a:p>
            <a:r>
              <a:rPr lang="en-US" b="1" dirty="0" smtClean="0"/>
              <a:t>Place of Creation:</a:t>
            </a:r>
            <a:r>
              <a:rPr lang="en-US" dirty="0" smtClean="0"/>
              <a:t> Italy</a:t>
            </a:r>
          </a:p>
          <a:p>
            <a:r>
              <a:rPr lang="en-US" b="1" dirty="0" smtClean="0"/>
              <a:t>Style:</a:t>
            </a:r>
            <a:r>
              <a:rPr lang="en-US" dirty="0" smtClean="0"/>
              <a:t> Early Renaissance </a:t>
            </a:r>
            <a:endParaRPr lang="en-US" dirty="0"/>
          </a:p>
        </p:txBody>
      </p:sp>
      <p:sp>
        <p:nvSpPr>
          <p:cNvPr id="6" name="Rectangle 5"/>
          <p:cNvSpPr/>
          <p:nvPr/>
        </p:nvSpPr>
        <p:spPr>
          <a:xfrm>
            <a:off x="6019800" y="3733800"/>
            <a:ext cx="2743200" cy="923330"/>
          </a:xfrm>
          <a:prstGeom prst="rect">
            <a:avLst/>
          </a:prstGeom>
        </p:spPr>
        <p:txBody>
          <a:bodyPr wrap="square">
            <a:spAutoFit/>
          </a:bodyPr>
          <a:lstStyle/>
          <a:p>
            <a:r>
              <a:rPr lang="en-US" b="1" dirty="0" smtClean="0"/>
              <a:t>Perspective drawing for Church of Santo </a:t>
            </a:r>
            <a:r>
              <a:rPr lang="en-US" b="1" dirty="0" err="1" smtClean="0"/>
              <a:t>Spirito</a:t>
            </a:r>
            <a:r>
              <a:rPr lang="en-US" b="1" dirty="0" smtClean="0"/>
              <a:t> in Florence</a:t>
            </a:r>
            <a:endParaRPr lang="en-US"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11422</TotalTime>
  <Words>1213</Words>
  <Application>Microsoft Office PowerPoint</Application>
  <PresentationFormat>On-screen Show (4:3)</PresentationFormat>
  <Paragraphs>123</Paragraphs>
  <Slides>42</Slides>
  <Notes>5</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Office Theme</vt:lpstr>
      <vt:lpstr>Perspective Drawing</vt:lpstr>
      <vt:lpstr>Perspective</vt:lpstr>
      <vt:lpstr>Perspective</vt:lpstr>
      <vt:lpstr>How do we create the illusion of three dimensional space on a two dimensional surface?</vt:lpstr>
      <vt:lpstr>How do we create the illusion of space on a two dimensional surface?</vt:lpstr>
      <vt:lpstr>How do we create the illusion of space on a two dimensional surface?</vt:lpstr>
      <vt:lpstr>How do we create the illusion of space on a two dimensional surface?</vt:lpstr>
      <vt:lpstr>How do we create the illusion of space in a two dimensional work of art?</vt:lpstr>
      <vt:lpstr>Pictorial Space</vt:lpstr>
      <vt:lpstr>PowerPoint Presentation</vt:lpstr>
      <vt:lpstr>Linear Perspective</vt:lpstr>
      <vt:lpstr>Linear Perspective</vt:lpstr>
      <vt:lpstr>Linear Perspective</vt:lpstr>
      <vt:lpstr>One-Point Perspective</vt:lpstr>
      <vt:lpstr>One Point Perspective Vocabulary</vt:lpstr>
      <vt:lpstr>PowerPoint Presentation</vt:lpstr>
      <vt:lpstr>Lets look at the train tracks again.</vt:lpstr>
      <vt:lpstr>One Point Linear Perspective</vt:lpstr>
      <vt:lpstr>PowerPoint Presentation</vt:lpstr>
      <vt:lpstr>One Point Linear Perspective</vt:lpstr>
      <vt:lpstr>Perspective</vt:lpstr>
      <vt:lpstr>Perspective</vt:lpstr>
      <vt:lpstr>Perspective</vt:lpstr>
      <vt:lpstr>Perspective</vt:lpstr>
      <vt:lpstr>Perspective</vt:lpstr>
      <vt:lpstr>Perspective</vt:lpstr>
      <vt:lpstr>Perspective</vt:lpstr>
      <vt:lpstr>Demonstration</vt:lpstr>
      <vt:lpstr>Demonstration</vt:lpstr>
      <vt:lpstr>Demonstration</vt:lpstr>
      <vt:lpstr>Demonstration</vt:lpstr>
      <vt:lpstr>PowerPoint Presentation</vt:lpstr>
      <vt:lpstr>Creating My Perfect Room</vt:lpstr>
      <vt:lpstr>Examples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do we create the illusion of three dimensional space on a two dimensional surface?</dc:title>
  <dc:creator>user</dc:creator>
  <cp:lastModifiedBy>Imagine Schools Southwestern Group</cp:lastModifiedBy>
  <cp:revision>16</cp:revision>
  <dcterms:created xsi:type="dcterms:W3CDTF">2011-11-17T09:52:08Z</dcterms:created>
  <dcterms:modified xsi:type="dcterms:W3CDTF">2015-04-09T15:11:48Z</dcterms:modified>
</cp:coreProperties>
</file>